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27" r:id="rId5"/>
  </p:sldMasterIdLst>
  <p:notesMasterIdLst>
    <p:notesMasterId r:id="rId25"/>
  </p:notesMasterIdLst>
  <p:handoutMasterIdLst>
    <p:handoutMasterId r:id="rId26"/>
  </p:handoutMasterIdLst>
  <p:sldIdLst>
    <p:sldId id="256" r:id="rId6"/>
    <p:sldId id="4243" r:id="rId7"/>
    <p:sldId id="4244" r:id="rId8"/>
    <p:sldId id="277" r:id="rId9"/>
    <p:sldId id="4287" r:id="rId10"/>
    <p:sldId id="4245" r:id="rId11"/>
    <p:sldId id="4278" r:id="rId12"/>
    <p:sldId id="4223" r:id="rId13"/>
    <p:sldId id="2555" r:id="rId14"/>
    <p:sldId id="2558" r:id="rId15"/>
    <p:sldId id="4214" r:id="rId16"/>
    <p:sldId id="2541" r:id="rId17"/>
    <p:sldId id="2539" r:id="rId18"/>
    <p:sldId id="2540" r:id="rId19"/>
    <p:sldId id="2551" r:id="rId20"/>
    <p:sldId id="2545" r:id="rId21"/>
    <p:sldId id="2542" r:id="rId22"/>
    <p:sldId id="4246" r:id="rId23"/>
    <p:sldId id="4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ng Wang" initials="YW" lastIdx="1" clrIdx="0">
    <p:extLst>
      <p:ext uri="{19B8F6BF-5375-455C-9EA6-DF929625EA0E}">
        <p15:presenceInfo xmlns:p15="http://schemas.microsoft.com/office/powerpoint/2012/main" userId="S::ywang2@futurewei.com::505b9452-d840-44f1-a993-aae3bfedf5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80000"/>
    <a:srgbClr val="960000"/>
    <a:srgbClr val="EBEBEB"/>
    <a:srgbClr val="FFFFFF"/>
    <a:srgbClr val="84D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000" autoAdjust="0"/>
  </p:normalViewPr>
  <p:slideViewPr>
    <p:cSldViewPr snapToGrid="0">
      <p:cViewPr varScale="1">
        <p:scale>
          <a:sx n="51" d="100"/>
          <a:sy n="51" d="100"/>
        </p:scale>
        <p:origin x="1232" y="5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a:t>Data Lakes for Big Data &amp; AI </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a:t>Data Lakes for Big Data &amp; AI </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lumMod val="20000"/>
            <a:lumOff val="80000"/>
          </a:schemeClr>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b="0"/>
            <a:t>Data Lakes for Big Data &amp; AI </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a:t>Data Lakes for Big Data &amp; AI </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a:t>Data Lakes for Big Data &amp; AI </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a:t>Data Lakes for Big Data &amp; AI </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a:t>Data Lakes for Big Data &amp; AI </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a:t>Data Lakes for Big Data &amp; AI </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a:t>Data Lakes for Big Data &amp; AI </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CAC7135-BB5E-AB4B-8592-6B6C264EF6DB}" type="doc">
      <dgm:prSet loTypeId="urn:microsoft.com/office/officeart/2005/8/layout/hList9" loCatId="" qsTypeId="urn:microsoft.com/office/officeart/2005/8/quickstyle/simple1" qsCatId="simple" csTypeId="urn:microsoft.com/office/officeart/2005/8/colors/accent0_3" csCatId="mainScheme" phldr="1"/>
      <dgm:spPr/>
    </dgm:pt>
    <dgm:pt modelId="{622C9E72-7510-BC42-95BF-4D6B1E2156AD}">
      <dgm:prSet phldrT="[Text]"/>
      <dgm:spPr/>
      <dgm:t>
        <a:bodyPr/>
        <a:lstStyle/>
        <a:p>
          <a:r>
            <a:rPr lang="en-US"/>
            <a:t>OPEN</a:t>
          </a:r>
          <a:br>
            <a:rPr lang="en-US"/>
          </a:br>
          <a:r>
            <a:rPr lang="en-US"/>
            <a:t>DESIGN</a:t>
          </a:r>
        </a:p>
      </dgm:t>
    </dgm:pt>
    <dgm:pt modelId="{0E02BFA5-0DC8-A64C-9F1F-43B3C8A62034}" type="parTrans" cxnId="{CC1E3641-210E-9B44-93A0-3A036B0DC512}">
      <dgm:prSet/>
      <dgm:spPr/>
      <dgm:t>
        <a:bodyPr/>
        <a:lstStyle/>
        <a:p>
          <a:endParaRPr lang="en-US"/>
        </a:p>
      </dgm:t>
    </dgm:pt>
    <dgm:pt modelId="{547A207B-58FE-2041-9679-3303B8909F56}" type="sibTrans" cxnId="{CC1E3641-210E-9B44-93A0-3A036B0DC512}">
      <dgm:prSet/>
      <dgm:spPr/>
      <dgm:t>
        <a:bodyPr/>
        <a:lstStyle/>
        <a:p>
          <a:endParaRPr lang="en-US"/>
        </a:p>
      </dgm:t>
    </dgm:pt>
    <dgm:pt modelId="{F4308D6A-7915-B34F-90E1-5E25ADD4D153}">
      <dgm:prSet phldrT="[Text]"/>
      <dgm:spPr/>
      <dgm:t>
        <a:bodyPr/>
        <a:lstStyle/>
        <a:p>
          <a:r>
            <a:rPr lang="en-US"/>
            <a:t>OPEN COLLABORATION</a:t>
          </a:r>
        </a:p>
      </dgm:t>
    </dgm:pt>
    <dgm:pt modelId="{35FCE857-3F5F-E344-8F03-44CAA43F25D7}" type="parTrans" cxnId="{35EE1988-C649-9748-A40E-7F1CD919D1E6}">
      <dgm:prSet/>
      <dgm:spPr/>
      <dgm:t>
        <a:bodyPr/>
        <a:lstStyle/>
        <a:p>
          <a:endParaRPr lang="en-US"/>
        </a:p>
      </dgm:t>
    </dgm:pt>
    <dgm:pt modelId="{6D610799-E5E5-184D-BB77-FD3ADAD91471}" type="sibTrans" cxnId="{35EE1988-C649-9748-A40E-7F1CD919D1E6}">
      <dgm:prSet/>
      <dgm:spPr/>
      <dgm:t>
        <a:bodyPr/>
        <a:lstStyle/>
        <a:p>
          <a:endParaRPr lang="en-US"/>
        </a:p>
      </dgm:t>
    </dgm:pt>
    <dgm:pt modelId="{834E6CEA-0D57-C84B-BB3A-0AF0AEF66AA4}">
      <dgm:prSet phldrT="[Text]"/>
      <dgm:spPr/>
      <dgm:t>
        <a:bodyPr/>
        <a:lstStyle/>
        <a:p>
          <a:r>
            <a:rPr lang="en-US"/>
            <a:t>OPEN COMMUNICATION</a:t>
          </a:r>
        </a:p>
      </dgm:t>
    </dgm:pt>
    <dgm:pt modelId="{3D90AEF1-A95A-D145-8B96-41FDAC0698E3}" type="parTrans" cxnId="{F7102D85-E7E5-084B-AC35-BD4708AEB66B}">
      <dgm:prSet/>
      <dgm:spPr/>
      <dgm:t>
        <a:bodyPr/>
        <a:lstStyle/>
        <a:p>
          <a:endParaRPr lang="en-US"/>
        </a:p>
      </dgm:t>
    </dgm:pt>
    <dgm:pt modelId="{5F0C4B9D-8523-8745-8443-B8A39B8658B6}" type="sibTrans" cxnId="{F7102D85-E7E5-084B-AC35-BD4708AEB66B}">
      <dgm:prSet/>
      <dgm:spPr/>
      <dgm:t>
        <a:bodyPr/>
        <a:lstStyle/>
        <a:p>
          <a:endParaRPr lang="en-US"/>
        </a:p>
      </dgm:t>
    </dgm:pt>
    <dgm:pt modelId="{E6A209A8-9B5D-DD47-9C4B-30110E91A544}">
      <dgm:prSet phldrT="[Text]"/>
      <dgm:spPr/>
      <dgm:t>
        <a:bodyPr/>
        <a:lstStyle/>
        <a:p>
          <a:r>
            <a:rPr lang="en-US" spc="-15">
              <a:solidFill>
                <a:srgbClr val="585856"/>
              </a:solidFill>
              <a:latin typeface="Arial"/>
              <a:cs typeface="Arial"/>
            </a:rPr>
            <a:t>transparent and </a:t>
          </a:r>
          <a:r>
            <a:rPr lang="en-US" spc="-35">
              <a:solidFill>
                <a:srgbClr val="585856"/>
              </a:solidFill>
              <a:latin typeface="Arial"/>
              <a:cs typeface="Arial"/>
            </a:rPr>
            <a:t>open </a:t>
          </a:r>
          <a:r>
            <a:rPr lang="en-US" spc="-20">
              <a:solidFill>
                <a:srgbClr val="585856"/>
              </a:solidFill>
              <a:latin typeface="Arial"/>
              <a:cs typeface="Arial"/>
            </a:rPr>
            <a:t>process </a:t>
          </a:r>
          <a:r>
            <a:rPr lang="en-US">
              <a:solidFill>
                <a:srgbClr val="585856"/>
              </a:solidFill>
              <a:latin typeface="Arial"/>
              <a:cs typeface="Arial"/>
            </a:rPr>
            <a:t>for </a:t>
          </a:r>
          <a:r>
            <a:rPr lang="en-US" spc="-15">
              <a:solidFill>
                <a:srgbClr val="585856"/>
              </a:solidFill>
              <a:latin typeface="Arial"/>
              <a:cs typeface="Arial"/>
            </a:rPr>
            <a:t>planning and designing</a:t>
          </a:r>
          <a:endParaRPr lang="en-US"/>
        </a:p>
      </dgm:t>
    </dgm:pt>
    <dgm:pt modelId="{4C07782B-99A0-B646-B369-32CF024A962D}" type="parTrans" cxnId="{B7DB9581-85B0-F24C-84D9-ED1AE956FE33}">
      <dgm:prSet/>
      <dgm:spPr/>
      <dgm:t>
        <a:bodyPr/>
        <a:lstStyle/>
        <a:p>
          <a:endParaRPr lang="en-US"/>
        </a:p>
      </dgm:t>
    </dgm:pt>
    <dgm:pt modelId="{749B3D80-34B6-1A41-A5DE-2CFF564902A5}" type="sibTrans" cxnId="{B7DB9581-85B0-F24C-84D9-ED1AE956FE33}">
      <dgm:prSet/>
      <dgm:spPr/>
      <dgm:t>
        <a:bodyPr/>
        <a:lstStyle/>
        <a:p>
          <a:endParaRPr lang="en-US"/>
        </a:p>
      </dgm:t>
    </dgm:pt>
    <dgm:pt modelId="{69B4F514-8492-B544-B99B-522478D12C6B}">
      <dgm:prSet phldrT="[Text]"/>
      <dgm:spPr/>
      <dgm:t>
        <a:bodyPr/>
        <a:lstStyle/>
        <a:p>
          <a:r>
            <a:rPr lang="en-US"/>
            <a:t>create a vendor-neutral level playing field</a:t>
          </a:r>
        </a:p>
      </dgm:t>
    </dgm:pt>
    <dgm:pt modelId="{2F72E822-498C-1D43-BB39-3EAB83D2F80D}" type="parTrans" cxnId="{C61594F5-F8AF-E24B-A87E-F7D4747609A2}">
      <dgm:prSet/>
      <dgm:spPr/>
      <dgm:t>
        <a:bodyPr/>
        <a:lstStyle/>
        <a:p>
          <a:endParaRPr lang="en-US"/>
        </a:p>
      </dgm:t>
    </dgm:pt>
    <dgm:pt modelId="{0CD5AB47-E7AD-0944-9119-806179D6494D}" type="sibTrans" cxnId="{C61594F5-F8AF-E24B-A87E-F7D4747609A2}">
      <dgm:prSet/>
      <dgm:spPr/>
      <dgm:t>
        <a:bodyPr/>
        <a:lstStyle/>
        <a:p>
          <a:endParaRPr lang="en-US"/>
        </a:p>
      </dgm:t>
    </dgm:pt>
    <dgm:pt modelId="{8CFE3E17-358E-824D-AAC4-5B9D1872DE4D}">
      <dgm:prSet phldrT="[Text]"/>
      <dgm:spPr/>
      <dgm:t>
        <a:bodyPr/>
        <a:lstStyle/>
        <a:p>
          <a:r>
            <a:rPr lang="en-US" spc="-30">
              <a:solidFill>
                <a:srgbClr val="585856"/>
              </a:solidFill>
              <a:latin typeface="Arial"/>
              <a:cs typeface="Arial"/>
            </a:rPr>
            <a:t>gives everyone an equal opportunity for </a:t>
          </a:r>
          <a:r>
            <a:rPr lang="en-US" spc="-20">
              <a:solidFill>
                <a:srgbClr val="585856"/>
              </a:solidFill>
              <a:latin typeface="Arial"/>
              <a:cs typeface="Arial"/>
            </a:rPr>
            <a:t>participation</a:t>
          </a:r>
          <a:endParaRPr lang="en-US">
            <a:latin typeface="Arial"/>
            <a:cs typeface="Arial"/>
          </a:endParaRPr>
        </a:p>
      </dgm:t>
    </dgm:pt>
    <dgm:pt modelId="{05C8416B-E648-414A-AE3A-36E8E3CD461C}" type="parTrans" cxnId="{B9CECAAA-68B3-8E42-827C-70AA6FC8EB3E}">
      <dgm:prSet/>
      <dgm:spPr/>
      <dgm:t>
        <a:bodyPr/>
        <a:lstStyle/>
        <a:p>
          <a:endParaRPr lang="en-US"/>
        </a:p>
      </dgm:t>
    </dgm:pt>
    <dgm:pt modelId="{3C3BCD3C-B649-0543-97E9-9EE88D913494}" type="sibTrans" cxnId="{B9CECAAA-68B3-8E42-827C-70AA6FC8EB3E}">
      <dgm:prSet/>
      <dgm:spPr/>
      <dgm:t>
        <a:bodyPr/>
        <a:lstStyle/>
        <a:p>
          <a:endParaRPr lang="en-US"/>
        </a:p>
      </dgm:t>
    </dgm:pt>
    <dgm:pt modelId="{D7B91662-DE8F-0B4C-9EFD-A9A1FF1D9EF5}">
      <dgm:prSet phldrT="[Text]"/>
      <dgm:spPr/>
      <dgm:t>
        <a:bodyPr/>
        <a:lstStyle/>
        <a:p>
          <a:r>
            <a:rPr lang="en-US">
              <a:solidFill>
                <a:schemeClr val="bg1">
                  <a:lumMod val="50000"/>
                </a:schemeClr>
              </a:solidFill>
            </a:rPr>
            <a:t>architecture, design, roadmap documents are public</a:t>
          </a:r>
          <a:endParaRPr lang="en-US"/>
        </a:p>
      </dgm:t>
    </dgm:pt>
    <dgm:pt modelId="{63696EAC-C58A-1544-A724-01121336531F}" type="parTrans" cxnId="{91A08BB7-5810-A044-B334-C9525AC82D02}">
      <dgm:prSet/>
      <dgm:spPr/>
      <dgm:t>
        <a:bodyPr/>
        <a:lstStyle/>
        <a:p>
          <a:endParaRPr lang="en-US"/>
        </a:p>
      </dgm:t>
    </dgm:pt>
    <dgm:pt modelId="{03E41968-7490-D441-899E-CC04D6D3EBF0}" type="sibTrans" cxnId="{91A08BB7-5810-A044-B334-C9525AC82D02}">
      <dgm:prSet/>
      <dgm:spPr/>
      <dgm:t>
        <a:bodyPr/>
        <a:lstStyle/>
        <a:p>
          <a:endParaRPr lang="en-US"/>
        </a:p>
      </dgm:t>
    </dgm:pt>
    <dgm:pt modelId="{5B55C9C0-EB13-2941-9E90-4EBF1A4A72B5}">
      <dgm:prSet phldrT="[Text]"/>
      <dgm:spPr/>
      <dgm:t>
        <a:bodyPr/>
        <a:lstStyle/>
        <a:p>
          <a:r>
            <a:rPr lang="en-US" spc="-25">
              <a:solidFill>
                <a:srgbClr val="585856"/>
              </a:solidFill>
              <a:latin typeface="Arial"/>
              <a:cs typeface="Arial"/>
            </a:rPr>
            <a:t>design </a:t>
          </a:r>
          <a:r>
            <a:rPr lang="en-US" spc="-20">
              <a:solidFill>
                <a:srgbClr val="585856"/>
              </a:solidFill>
              <a:latin typeface="Arial"/>
              <a:cs typeface="Arial"/>
            </a:rPr>
            <a:t>concepts </a:t>
          </a:r>
          <a:r>
            <a:rPr lang="en-US" spc="-15">
              <a:solidFill>
                <a:srgbClr val="585856"/>
              </a:solidFill>
              <a:latin typeface="Arial"/>
              <a:cs typeface="Arial"/>
            </a:rPr>
            <a:t>and </a:t>
          </a:r>
          <a:r>
            <a:rPr lang="en-US" spc="-10">
              <a:solidFill>
                <a:srgbClr val="585856"/>
              </a:solidFill>
              <a:latin typeface="Arial"/>
              <a:cs typeface="Arial"/>
            </a:rPr>
            <a:t>architectures </a:t>
          </a:r>
          <a:r>
            <a:rPr lang="en-US" spc="-15">
              <a:solidFill>
                <a:srgbClr val="585856"/>
              </a:solidFill>
              <a:latin typeface="Arial"/>
              <a:cs typeface="Arial"/>
            </a:rPr>
            <a:t>are </a:t>
          </a:r>
          <a:r>
            <a:rPr lang="en-US" spc="-25">
              <a:solidFill>
                <a:srgbClr val="585856"/>
              </a:solidFill>
              <a:latin typeface="Arial"/>
              <a:cs typeface="Arial"/>
            </a:rPr>
            <a:t>openly </a:t>
          </a:r>
          <a:r>
            <a:rPr lang="en-US" spc="-15">
              <a:solidFill>
                <a:srgbClr val="585856"/>
              </a:solidFill>
              <a:latin typeface="Arial"/>
              <a:cs typeface="Arial"/>
            </a:rPr>
            <a:t>shared</a:t>
          </a:r>
          <a:endParaRPr lang="en-US"/>
        </a:p>
      </dgm:t>
    </dgm:pt>
    <dgm:pt modelId="{1C7AA54A-586C-CA44-9300-512035F60840}" type="parTrans" cxnId="{0834A438-0532-D847-ACFA-F14C8029F8B2}">
      <dgm:prSet/>
      <dgm:spPr/>
      <dgm:t>
        <a:bodyPr/>
        <a:lstStyle/>
        <a:p>
          <a:endParaRPr lang="en-US"/>
        </a:p>
      </dgm:t>
    </dgm:pt>
    <dgm:pt modelId="{168DD5D0-D66B-A540-8B3E-BC05212A3D68}" type="sibTrans" cxnId="{0834A438-0532-D847-ACFA-F14C8029F8B2}">
      <dgm:prSet/>
      <dgm:spPr/>
      <dgm:t>
        <a:bodyPr/>
        <a:lstStyle/>
        <a:p>
          <a:endParaRPr lang="en-US"/>
        </a:p>
      </dgm:t>
    </dgm:pt>
    <dgm:pt modelId="{C8D75F8F-ABA4-6741-8B09-79BE79136F1E}">
      <dgm:prSet phldrT="[Text]"/>
      <dgm:spPr/>
      <dgm:t>
        <a:bodyPr/>
        <a:lstStyle/>
        <a:p>
          <a:r>
            <a:rPr lang="en-US" spc="-25">
              <a:solidFill>
                <a:srgbClr val="585856"/>
              </a:solidFill>
              <a:latin typeface="Arial"/>
              <a:cs typeface="Arial"/>
            </a:rPr>
            <a:t>work openly </a:t>
          </a:r>
          <a:r>
            <a:rPr lang="en-US" spc="-5">
              <a:solidFill>
                <a:srgbClr val="585856"/>
              </a:solidFill>
              <a:latin typeface="Arial"/>
              <a:cs typeface="Arial"/>
            </a:rPr>
            <a:t>with </a:t>
          </a:r>
          <a:r>
            <a:rPr lang="en-US" spc="-30">
              <a:solidFill>
                <a:srgbClr val="585856"/>
              </a:solidFill>
              <a:latin typeface="Arial"/>
              <a:cs typeface="Arial"/>
            </a:rPr>
            <a:t>developers, </a:t>
          </a:r>
          <a:r>
            <a:rPr lang="en-US" spc="-5">
              <a:solidFill>
                <a:srgbClr val="585856"/>
              </a:solidFill>
              <a:latin typeface="Arial"/>
              <a:cs typeface="Arial"/>
            </a:rPr>
            <a:t>users, </a:t>
          </a:r>
          <a:r>
            <a:rPr lang="en-US" spc="-15">
              <a:solidFill>
                <a:srgbClr val="585856"/>
              </a:solidFill>
              <a:latin typeface="Arial"/>
              <a:cs typeface="Arial"/>
            </a:rPr>
            <a:t>partners, and co-</a:t>
          </a:r>
          <a:r>
            <a:rPr lang="en-US" spc="-15" err="1">
              <a:solidFill>
                <a:srgbClr val="585856"/>
              </a:solidFill>
              <a:latin typeface="Arial"/>
              <a:cs typeface="Arial"/>
            </a:rPr>
            <a:t>petitors</a:t>
          </a:r>
          <a:endParaRPr lang="en-US"/>
        </a:p>
      </dgm:t>
    </dgm:pt>
    <dgm:pt modelId="{45FED403-CA5D-C747-8950-FDB5772AA91C}" type="parTrans" cxnId="{7B4046E7-E641-8345-B17E-0D41E002CDCE}">
      <dgm:prSet/>
      <dgm:spPr/>
      <dgm:t>
        <a:bodyPr/>
        <a:lstStyle/>
        <a:p>
          <a:endParaRPr lang="en-US"/>
        </a:p>
      </dgm:t>
    </dgm:pt>
    <dgm:pt modelId="{9FB0C424-EB61-7547-A2BE-97A97576C3CD}" type="sibTrans" cxnId="{7B4046E7-E641-8345-B17E-0D41E002CDCE}">
      <dgm:prSet/>
      <dgm:spPr/>
      <dgm:t>
        <a:bodyPr/>
        <a:lstStyle/>
        <a:p>
          <a:endParaRPr lang="en-US"/>
        </a:p>
      </dgm:t>
    </dgm:pt>
    <dgm:pt modelId="{6E9049E1-B317-E34A-BA3F-10483EDE3B35}">
      <dgm:prSet phldrT="[Text]"/>
      <dgm:spPr/>
      <dgm:t>
        <a:bodyPr/>
        <a:lstStyle/>
        <a:p>
          <a:r>
            <a:rPr lang="en-US" spc="-20">
              <a:solidFill>
                <a:srgbClr val="585856"/>
              </a:solidFill>
              <a:latin typeface="Arial"/>
              <a:cs typeface="Arial"/>
            </a:rPr>
            <a:t>work across </a:t>
          </a:r>
          <a:r>
            <a:rPr lang="en-US" spc="-25">
              <a:solidFill>
                <a:srgbClr val="585856"/>
              </a:solidFill>
              <a:latin typeface="Arial"/>
              <a:cs typeface="Arial"/>
            </a:rPr>
            <a:t>geographies, cultures, and languages, online and in-person</a:t>
          </a:r>
          <a:endParaRPr lang="en-US"/>
        </a:p>
      </dgm:t>
    </dgm:pt>
    <dgm:pt modelId="{F262ADEC-92E6-B74C-8DC3-1C486225FEFE}" type="parTrans" cxnId="{A0B0C714-2FD5-8149-A889-107713589FAC}">
      <dgm:prSet/>
      <dgm:spPr/>
      <dgm:t>
        <a:bodyPr/>
        <a:lstStyle/>
        <a:p>
          <a:endParaRPr lang="en-US"/>
        </a:p>
      </dgm:t>
    </dgm:pt>
    <dgm:pt modelId="{AA08594F-C0DC-6447-AB57-D235DCBC470F}" type="sibTrans" cxnId="{A0B0C714-2FD5-8149-A889-107713589FAC}">
      <dgm:prSet/>
      <dgm:spPr/>
      <dgm:t>
        <a:bodyPr/>
        <a:lstStyle/>
        <a:p>
          <a:endParaRPr lang="en-US"/>
        </a:p>
      </dgm:t>
    </dgm:pt>
    <dgm:pt modelId="{D1EEE91A-27E3-A24A-AF6A-E4AD9CAA6AC6}">
      <dgm:prSet/>
      <dgm:spPr/>
      <dgm:t>
        <a:bodyPr/>
        <a:lstStyle/>
        <a:p>
          <a:r>
            <a:rPr lang="en-US" spc="-30">
              <a:solidFill>
                <a:srgbClr val="585856"/>
              </a:solidFill>
              <a:latin typeface="Arial"/>
              <a:cs typeface="Arial"/>
            </a:rPr>
            <a:t>verbal</a:t>
          </a:r>
          <a:r>
            <a:rPr lang="en-US" spc="-140">
              <a:solidFill>
                <a:srgbClr val="585856"/>
              </a:solidFill>
              <a:latin typeface="Arial"/>
              <a:cs typeface="Arial"/>
            </a:rPr>
            <a:t> </a:t>
          </a:r>
          <a:r>
            <a:rPr lang="en-US" spc="-15">
              <a:solidFill>
                <a:srgbClr val="585856"/>
              </a:solidFill>
              <a:latin typeface="Arial"/>
              <a:cs typeface="Arial"/>
            </a:rPr>
            <a:t>(via </a:t>
          </a:r>
          <a:r>
            <a:rPr lang="en-US" spc="-10">
              <a:solidFill>
                <a:srgbClr val="585856"/>
              </a:solidFill>
              <a:latin typeface="Arial"/>
              <a:cs typeface="Arial"/>
            </a:rPr>
            <a:t>online/offline </a:t>
          </a:r>
          <a:r>
            <a:rPr lang="en-US" spc="-15">
              <a:solidFill>
                <a:srgbClr val="585856"/>
              </a:solidFill>
              <a:latin typeface="Arial"/>
              <a:cs typeface="Arial"/>
            </a:rPr>
            <a:t>meetings and </a:t>
          </a:r>
          <a:r>
            <a:rPr lang="en-US" spc="-10">
              <a:solidFill>
                <a:srgbClr val="585856"/>
              </a:solidFill>
              <a:latin typeface="Arial"/>
              <a:cs typeface="Arial"/>
            </a:rPr>
            <a:t>conferences) </a:t>
          </a:r>
          <a:r>
            <a:rPr lang="en-US" spc="-15">
              <a:solidFill>
                <a:srgbClr val="585856"/>
              </a:solidFill>
              <a:latin typeface="Arial"/>
              <a:cs typeface="Arial"/>
            </a:rPr>
            <a:t>and </a:t>
          </a:r>
          <a:r>
            <a:rPr lang="en-US" spc="-25">
              <a:solidFill>
                <a:srgbClr val="585856"/>
              </a:solidFill>
              <a:latin typeface="Arial"/>
              <a:cs typeface="Arial"/>
            </a:rPr>
            <a:t>nonverbal </a:t>
          </a:r>
          <a:r>
            <a:rPr lang="en-US" spc="-15">
              <a:solidFill>
                <a:srgbClr val="585856"/>
              </a:solidFill>
              <a:latin typeface="Arial"/>
              <a:cs typeface="Arial"/>
            </a:rPr>
            <a:t>(via </a:t>
          </a:r>
          <a:r>
            <a:rPr lang="en-US">
              <a:solidFill>
                <a:srgbClr val="585856"/>
              </a:solidFill>
              <a:latin typeface="Arial"/>
              <a:cs typeface="Arial"/>
            </a:rPr>
            <a:t>Github </a:t>
          </a:r>
          <a:r>
            <a:rPr lang="en-US" spc="-10">
              <a:solidFill>
                <a:srgbClr val="585856"/>
              </a:solidFill>
              <a:latin typeface="Arial"/>
              <a:cs typeface="Arial"/>
            </a:rPr>
            <a:t>discussions, </a:t>
          </a:r>
          <a:r>
            <a:rPr lang="en-US" spc="5">
              <a:solidFill>
                <a:srgbClr val="585856"/>
              </a:solidFill>
              <a:latin typeface="Arial"/>
              <a:cs typeface="Arial"/>
            </a:rPr>
            <a:t>forum, </a:t>
          </a:r>
          <a:r>
            <a:rPr lang="en-US" spc="-5">
              <a:solidFill>
                <a:srgbClr val="585856"/>
              </a:solidFill>
              <a:latin typeface="Arial"/>
              <a:cs typeface="Arial"/>
            </a:rPr>
            <a:t>wiki,</a:t>
          </a:r>
          <a:r>
            <a:rPr lang="en-US" spc="-45">
              <a:solidFill>
                <a:srgbClr val="585856"/>
              </a:solidFill>
              <a:latin typeface="Arial"/>
              <a:cs typeface="Arial"/>
            </a:rPr>
            <a:t> </a:t>
          </a:r>
          <a:r>
            <a:rPr lang="en-US" spc="-20">
              <a:solidFill>
                <a:srgbClr val="585856"/>
              </a:solidFill>
              <a:latin typeface="Arial"/>
              <a:cs typeface="Arial"/>
            </a:rPr>
            <a:t>website, </a:t>
          </a:r>
          <a:r>
            <a:rPr lang="en-US" spc="-25">
              <a:solidFill>
                <a:srgbClr val="585856"/>
              </a:solidFill>
              <a:latin typeface="Arial"/>
              <a:cs typeface="Arial"/>
            </a:rPr>
            <a:t>FAQ, </a:t>
          </a:r>
          <a:r>
            <a:rPr lang="en-US" spc="-20">
              <a:solidFill>
                <a:srgbClr val="585856"/>
              </a:solidFill>
              <a:latin typeface="Arial"/>
              <a:cs typeface="Arial"/>
            </a:rPr>
            <a:t>social </a:t>
          </a:r>
          <a:r>
            <a:rPr lang="en-US" spc="-25">
              <a:solidFill>
                <a:srgbClr val="585856"/>
              </a:solidFill>
              <a:latin typeface="Arial"/>
              <a:cs typeface="Arial"/>
            </a:rPr>
            <a:t>media, </a:t>
          </a:r>
          <a:r>
            <a:rPr lang="en-US" spc="-10">
              <a:solidFill>
                <a:srgbClr val="585856"/>
              </a:solidFill>
              <a:latin typeface="Arial"/>
              <a:cs typeface="Arial"/>
            </a:rPr>
            <a:t>etc.)</a:t>
          </a:r>
          <a:r>
            <a:rPr lang="en-US" spc="-135">
              <a:solidFill>
                <a:srgbClr val="585856"/>
              </a:solidFill>
              <a:latin typeface="Arial"/>
              <a:cs typeface="Arial"/>
            </a:rPr>
            <a:t> </a:t>
          </a:r>
          <a:r>
            <a:rPr lang="en-US" spc="5">
              <a:solidFill>
                <a:srgbClr val="585856"/>
              </a:solidFill>
              <a:latin typeface="Arial"/>
              <a:cs typeface="Arial"/>
            </a:rPr>
            <a:t>.</a:t>
          </a:r>
          <a:endParaRPr lang="en-US">
            <a:latin typeface="Arial"/>
            <a:cs typeface="Arial"/>
          </a:endParaRPr>
        </a:p>
      </dgm:t>
    </dgm:pt>
    <dgm:pt modelId="{A4A7D7B9-156A-0C49-A2E8-8E0AC38556D1}" type="parTrans" cxnId="{4AF6F7BC-4B8F-014A-AE69-72383EE29446}">
      <dgm:prSet/>
      <dgm:spPr/>
      <dgm:t>
        <a:bodyPr/>
        <a:lstStyle/>
        <a:p>
          <a:endParaRPr lang="en-US"/>
        </a:p>
      </dgm:t>
    </dgm:pt>
    <dgm:pt modelId="{F2BD3F0B-66B5-034C-BDEC-40D57FFE1458}" type="sibTrans" cxnId="{4AF6F7BC-4B8F-014A-AE69-72383EE29446}">
      <dgm:prSet/>
      <dgm:spPr/>
      <dgm:t>
        <a:bodyPr/>
        <a:lstStyle/>
        <a:p>
          <a:endParaRPr lang="en-US"/>
        </a:p>
      </dgm:t>
    </dgm:pt>
    <dgm:pt modelId="{0B1EE3DA-5E44-5D43-9A3E-2AFCE1AB9A9A}">
      <dgm:prSet phldrT="[Text]"/>
      <dgm:spPr/>
      <dgm:t>
        <a:bodyPr/>
        <a:lstStyle/>
        <a:p>
          <a:r>
            <a:rPr lang="en-US" spc="-20">
              <a:solidFill>
                <a:srgbClr val="585856"/>
              </a:solidFill>
              <a:latin typeface="Arial"/>
              <a:cs typeface="Arial"/>
            </a:rPr>
            <a:t>establishes </a:t>
          </a:r>
          <a:r>
            <a:rPr lang="en-US" spc="-25">
              <a:solidFill>
                <a:srgbClr val="585856"/>
              </a:solidFill>
              <a:latin typeface="Arial"/>
              <a:cs typeface="Arial"/>
            </a:rPr>
            <a:t>an </a:t>
          </a:r>
          <a:r>
            <a:rPr lang="en-US" spc="-15">
              <a:solidFill>
                <a:srgbClr val="585856"/>
              </a:solidFill>
              <a:latin typeface="Arial"/>
              <a:cs typeface="Arial"/>
            </a:rPr>
            <a:t>environment </a:t>
          </a:r>
          <a:r>
            <a:rPr lang="en-US" spc="-5">
              <a:solidFill>
                <a:srgbClr val="585856"/>
              </a:solidFill>
              <a:latin typeface="Arial"/>
              <a:cs typeface="Arial"/>
            </a:rPr>
            <a:t>where </a:t>
          </a:r>
          <a:r>
            <a:rPr lang="en-US" spc="-20">
              <a:solidFill>
                <a:srgbClr val="585856"/>
              </a:solidFill>
              <a:latin typeface="Arial"/>
              <a:cs typeface="Arial"/>
            </a:rPr>
            <a:t>all project </a:t>
          </a:r>
          <a:r>
            <a:rPr lang="en-US" spc="-15">
              <a:solidFill>
                <a:srgbClr val="585856"/>
              </a:solidFill>
              <a:latin typeface="Arial"/>
              <a:cs typeface="Arial"/>
            </a:rPr>
            <a:t>participants </a:t>
          </a:r>
          <a:r>
            <a:rPr lang="en-US" spc="-25">
              <a:solidFill>
                <a:srgbClr val="585856"/>
              </a:solidFill>
              <a:latin typeface="Arial"/>
              <a:cs typeface="Arial"/>
            </a:rPr>
            <a:t>have </a:t>
          </a:r>
          <a:r>
            <a:rPr lang="en-US" spc="-5">
              <a:solidFill>
                <a:srgbClr val="585856"/>
              </a:solidFill>
              <a:latin typeface="Arial"/>
              <a:cs typeface="Arial"/>
            </a:rPr>
            <a:t>a </a:t>
          </a:r>
          <a:r>
            <a:rPr lang="en-US" spc="-35">
              <a:solidFill>
                <a:srgbClr val="585856"/>
              </a:solidFill>
              <a:latin typeface="Arial"/>
              <a:cs typeface="Arial"/>
            </a:rPr>
            <a:t>good </a:t>
          </a:r>
          <a:r>
            <a:rPr lang="en-US" spc="-15">
              <a:solidFill>
                <a:srgbClr val="585856"/>
              </a:solidFill>
              <a:latin typeface="Arial"/>
              <a:cs typeface="Arial"/>
            </a:rPr>
            <a:t>understanding </a:t>
          </a:r>
          <a:r>
            <a:rPr lang="en-US" spc="-20">
              <a:solidFill>
                <a:srgbClr val="585856"/>
              </a:solidFill>
              <a:latin typeface="Arial"/>
              <a:cs typeface="Arial"/>
            </a:rPr>
            <a:t>of </a:t>
          </a:r>
          <a:r>
            <a:rPr lang="en-US">
              <a:solidFill>
                <a:srgbClr val="585856"/>
              </a:solidFill>
              <a:latin typeface="Arial"/>
              <a:cs typeface="Arial"/>
            </a:rPr>
            <a:t>the </a:t>
          </a:r>
          <a:r>
            <a:rPr lang="en-US" spc="-30">
              <a:solidFill>
                <a:srgbClr val="585856"/>
              </a:solidFill>
              <a:latin typeface="Arial"/>
              <a:cs typeface="Arial"/>
            </a:rPr>
            <a:t>goals </a:t>
          </a:r>
          <a:r>
            <a:rPr lang="en-US" spc="-15">
              <a:solidFill>
                <a:srgbClr val="585856"/>
              </a:solidFill>
              <a:latin typeface="Arial"/>
              <a:cs typeface="Arial"/>
            </a:rPr>
            <a:t>and</a:t>
          </a:r>
          <a:r>
            <a:rPr lang="en-US" spc="-260">
              <a:solidFill>
                <a:srgbClr val="585856"/>
              </a:solidFill>
              <a:latin typeface="Arial"/>
              <a:cs typeface="Arial"/>
            </a:rPr>
            <a:t> </a:t>
          </a:r>
          <a:r>
            <a:rPr lang="en-US" spc="-10">
              <a:solidFill>
                <a:srgbClr val="585856"/>
              </a:solidFill>
              <a:latin typeface="Arial"/>
              <a:cs typeface="Arial"/>
            </a:rPr>
            <a:t>what</a:t>
          </a:r>
          <a:endParaRPr lang="en-US"/>
        </a:p>
      </dgm:t>
    </dgm:pt>
    <dgm:pt modelId="{2C3B84C6-5153-D24A-B61D-D1D0DEE5E035}" type="parTrans" cxnId="{7582FF7A-7DC0-8749-BFB1-88942DB9DEB7}">
      <dgm:prSet/>
      <dgm:spPr/>
      <dgm:t>
        <a:bodyPr/>
        <a:lstStyle/>
        <a:p>
          <a:endParaRPr lang="en-US"/>
        </a:p>
      </dgm:t>
    </dgm:pt>
    <dgm:pt modelId="{2B7735C3-FBE1-3043-B1D3-A70DE0517F18}" type="sibTrans" cxnId="{7582FF7A-7DC0-8749-BFB1-88942DB9DEB7}">
      <dgm:prSet/>
      <dgm:spPr/>
      <dgm:t>
        <a:bodyPr/>
        <a:lstStyle/>
        <a:p>
          <a:endParaRPr lang="en-US"/>
        </a:p>
      </dgm:t>
    </dgm:pt>
    <dgm:pt modelId="{AEAFFB4C-DAA1-3240-A34D-860C6719115A}" type="pres">
      <dgm:prSet presAssocID="{CCAC7135-BB5E-AB4B-8592-6B6C264EF6DB}" presName="list" presStyleCnt="0">
        <dgm:presLayoutVars>
          <dgm:dir/>
          <dgm:animLvl val="lvl"/>
        </dgm:presLayoutVars>
      </dgm:prSet>
      <dgm:spPr/>
    </dgm:pt>
    <dgm:pt modelId="{3C7E05DE-6254-0F4C-A08F-E01C883BC1E2}" type="pres">
      <dgm:prSet presAssocID="{622C9E72-7510-BC42-95BF-4D6B1E2156AD}" presName="posSpace" presStyleCnt="0"/>
      <dgm:spPr/>
    </dgm:pt>
    <dgm:pt modelId="{F867D9DA-6A83-C045-BB9E-94EC62B3964F}" type="pres">
      <dgm:prSet presAssocID="{622C9E72-7510-BC42-95BF-4D6B1E2156AD}" presName="vertFlow" presStyleCnt="0"/>
      <dgm:spPr/>
    </dgm:pt>
    <dgm:pt modelId="{99835C46-BCAB-3449-8F4F-529D880D1E06}" type="pres">
      <dgm:prSet presAssocID="{622C9E72-7510-BC42-95BF-4D6B1E2156AD}" presName="topSpace" presStyleCnt="0"/>
      <dgm:spPr/>
    </dgm:pt>
    <dgm:pt modelId="{37AC0B6B-5C3B-EC4A-A24E-2786A27E65A8}" type="pres">
      <dgm:prSet presAssocID="{622C9E72-7510-BC42-95BF-4D6B1E2156AD}" presName="firstComp" presStyleCnt="0"/>
      <dgm:spPr/>
    </dgm:pt>
    <dgm:pt modelId="{5B24A126-D99F-1842-B134-B8734550932E}" type="pres">
      <dgm:prSet presAssocID="{622C9E72-7510-BC42-95BF-4D6B1E2156AD}" presName="firstChild" presStyleLbl="bgAccFollowNode1" presStyleIdx="0" presStyleCnt="9"/>
      <dgm:spPr/>
    </dgm:pt>
    <dgm:pt modelId="{CEF53D62-A213-C241-BF30-9D250CC0DF38}" type="pres">
      <dgm:prSet presAssocID="{622C9E72-7510-BC42-95BF-4D6B1E2156AD}" presName="firstChildTx" presStyleLbl="bgAccFollowNode1" presStyleIdx="0" presStyleCnt="9">
        <dgm:presLayoutVars>
          <dgm:bulletEnabled val="1"/>
        </dgm:presLayoutVars>
      </dgm:prSet>
      <dgm:spPr/>
    </dgm:pt>
    <dgm:pt modelId="{067B0369-BECE-8C43-BEC9-4888B1E22CA6}" type="pres">
      <dgm:prSet presAssocID="{5B55C9C0-EB13-2941-9E90-4EBF1A4A72B5}" presName="comp" presStyleCnt="0"/>
      <dgm:spPr/>
    </dgm:pt>
    <dgm:pt modelId="{5E17D939-0961-7445-B44B-93A2E046FF3B}" type="pres">
      <dgm:prSet presAssocID="{5B55C9C0-EB13-2941-9E90-4EBF1A4A72B5}" presName="child" presStyleLbl="bgAccFollowNode1" presStyleIdx="1" presStyleCnt="9"/>
      <dgm:spPr/>
    </dgm:pt>
    <dgm:pt modelId="{13E9F2CC-CC80-C149-B938-1704D3AE260D}" type="pres">
      <dgm:prSet presAssocID="{5B55C9C0-EB13-2941-9E90-4EBF1A4A72B5}" presName="childTx" presStyleLbl="bgAccFollowNode1" presStyleIdx="1" presStyleCnt="9">
        <dgm:presLayoutVars>
          <dgm:bulletEnabled val="1"/>
        </dgm:presLayoutVars>
      </dgm:prSet>
      <dgm:spPr/>
    </dgm:pt>
    <dgm:pt modelId="{01B6C05D-3659-DA42-AEF4-B97328061924}" type="pres">
      <dgm:prSet presAssocID="{D7B91662-DE8F-0B4C-9EFD-A9A1FF1D9EF5}" presName="comp" presStyleCnt="0"/>
      <dgm:spPr/>
    </dgm:pt>
    <dgm:pt modelId="{E3405DDE-DEB6-D640-BF4F-E11126140F2E}" type="pres">
      <dgm:prSet presAssocID="{D7B91662-DE8F-0B4C-9EFD-A9A1FF1D9EF5}" presName="child" presStyleLbl="bgAccFollowNode1" presStyleIdx="2" presStyleCnt="9"/>
      <dgm:spPr/>
    </dgm:pt>
    <dgm:pt modelId="{F185FC11-90A1-2B4F-A4CC-CA76828B4D2C}" type="pres">
      <dgm:prSet presAssocID="{D7B91662-DE8F-0B4C-9EFD-A9A1FF1D9EF5}" presName="childTx" presStyleLbl="bgAccFollowNode1" presStyleIdx="2" presStyleCnt="9">
        <dgm:presLayoutVars>
          <dgm:bulletEnabled val="1"/>
        </dgm:presLayoutVars>
      </dgm:prSet>
      <dgm:spPr/>
    </dgm:pt>
    <dgm:pt modelId="{2C8220D6-AF03-DA49-9AF8-A224882B8845}" type="pres">
      <dgm:prSet presAssocID="{622C9E72-7510-BC42-95BF-4D6B1E2156AD}" presName="negSpace" presStyleCnt="0"/>
      <dgm:spPr/>
    </dgm:pt>
    <dgm:pt modelId="{66A69912-F822-AE4F-94F8-7A442FEFD8E3}" type="pres">
      <dgm:prSet presAssocID="{622C9E72-7510-BC42-95BF-4D6B1E2156AD}" presName="circle" presStyleLbl="node1" presStyleIdx="0" presStyleCnt="3"/>
      <dgm:spPr/>
    </dgm:pt>
    <dgm:pt modelId="{3AD85E0B-AFA6-B846-BBC3-2A3810D917C5}" type="pres">
      <dgm:prSet presAssocID="{547A207B-58FE-2041-9679-3303B8909F56}" presName="transSpace" presStyleCnt="0"/>
      <dgm:spPr/>
    </dgm:pt>
    <dgm:pt modelId="{91080201-2098-DE4A-A990-E093AF881A70}" type="pres">
      <dgm:prSet presAssocID="{F4308D6A-7915-B34F-90E1-5E25ADD4D153}" presName="posSpace" presStyleCnt="0"/>
      <dgm:spPr/>
    </dgm:pt>
    <dgm:pt modelId="{B6C7DA1E-57B8-8740-A2C7-963604A7040F}" type="pres">
      <dgm:prSet presAssocID="{F4308D6A-7915-B34F-90E1-5E25ADD4D153}" presName="vertFlow" presStyleCnt="0"/>
      <dgm:spPr/>
    </dgm:pt>
    <dgm:pt modelId="{14D27E63-7C28-4A47-9409-46903F795BED}" type="pres">
      <dgm:prSet presAssocID="{F4308D6A-7915-B34F-90E1-5E25ADD4D153}" presName="topSpace" presStyleCnt="0"/>
      <dgm:spPr/>
    </dgm:pt>
    <dgm:pt modelId="{A3CFFBE9-1A94-FE44-9C21-60FC5B638575}" type="pres">
      <dgm:prSet presAssocID="{F4308D6A-7915-B34F-90E1-5E25ADD4D153}" presName="firstComp" presStyleCnt="0"/>
      <dgm:spPr/>
    </dgm:pt>
    <dgm:pt modelId="{094F6EFA-14AB-8B46-9F08-E81DCB3D5EB3}" type="pres">
      <dgm:prSet presAssocID="{F4308D6A-7915-B34F-90E1-5E25ADD4D153}" presName="firstChild" presStyleLbl="bgAccFollowNode1" presStyleIdx="3" presStyleCnt="9"/>
      <dgm:spPr/>
    </dgm:pt>
    <dgm:pt modelId="{603E9997-017E-5C4A-92A7-0EB9FCBE8728}" type="pres">
      <dgm:prSet presAssocID="{F4308D6A-7915-B34F-90E1-5E25ADD4D153}" presName="firstChildTx" presStyleLbl="bgAccFollowNode1" presStyleIdx="3" presStyleCnt="9">
        <dgm:presLayoutVars>
          <dgm:bulletEnabled val="1"/>
        </dgm:presLayoutVars>
      </dgm:prSet>
      <dgm:spPr/>
    </dgm:pt>
    <dgm:pt modelId="{325971F3-084C-DE40-B549-EF5EC3F5C853}" type="pres">
      <dgm:prSet presAssocID="{C8D75F8F-ABA4-6741-8B09-79BE79136F1E}" presName="comp" presStyleCnt="0"/>
      <dgm:spPr/>
    </dgm:pt>
    <dgm:pt modelId="{440D5AC8-C700-7C4D-92EB-DBF8388B1154}" type="pres">
      <dgm:prSet presAssocID="{C8D75F8F-ABA4-6741-8B09-79BE79136F1E}" presName="child" presStyleLbl="bgAccFollowNode1" presStyleIdx="4" presStyleCnt="9"/>
      <dgm:spPr/>
    </dgm:pt>
    <dgm:pt modelId="{9F78AF69-DE6D-9545-A715-27160B327E95}" type="pres">
      <dgm:prSet presAssocID="{C8D75F8F-ABA4-6741-8B09-79BE79136F1E}" presName="childTx" presStyleLbl="bgAccFollowNode1" presStyleIdx="4" presStyleCnt="9">
        <dgm:presLayoutVars>
          <dgm:bulletEnabled val="1"/>
        </dgm:presLayoutVars>
      </dgm:prSet>
      <dgm:spPr/>
    </dgm:pt>
    <dgm:pt modelId="{C1C4D230-7420-4B44-8013-5DF3B2A40B1D}" type="pres">
      <dgm:prSet presAssocID="{6E9049E1-B317-E34A-BA3F-10483EDE3B35}" presName="comp" presStyleCnt="0"/>
      <dgm:spPr/>
    </dgm:pt>
    <dgm:pt modelId="{1F7137A7-0A66-094B-907D-50A31C801A2A}" type="pres">
      <dgm:prSet presAssocID="{6E9049E1-B317-E34A-BA3F-10483EDE3B35}" presName="child" presStyleLbl="bgAccFollowNode1" presStyleIdx="5" presStyleCnt="9"/>
      <dgm:spPr/>
    </dgm:pt>
    <dgm:pt modelId="{AB76D5E6-8749-3040-8112-8634B2D5916F}" type="pres">
      <dgm:prSet presAssocID="{6E9049E1-B317-E34A-BA3F-10483EDE3B35}" presName="childTx" presStyleLbl="bgAccFollowNode1" presStyleIdx="5" presStyleCnt="9">
        <dgm:presLayoutVars>
          <dgm:bulletEnabled val="1"/>
        </dgm:presLayoutVars>
      </dgm:prSet>
      <dgm:spPr/>
    </dgm:pt>
    <dgm:pt modelId="{627A3B30-C1F2-4B4C-B06F-DEE7272A0322}" type="pres">
      <dgm:prSet presAssocID="{F4308D6A-7915-B34F-90E1-5E25ADD4D153}" presName="negSpace" presStyleCnt="0"/>
      <dgm:spPr/>
    </dgm:pt>
    <dgm:pt modelId="{2BC272C0-FDA8-D04B-BCAB-87D72FFEE1E4}" type="pres">
      <dgm:prSet presAssocID="{F4308D6A-7915-B34F-90E1-5E25ADD4D153}" presName="circle" presStyleLbl="node1" presStyleIdx="1" presStyleCnt="3"/>
      <dgm:spPr/>
    </dgm:pt>
    <dgm:pt modelId="{D6C203E8-42C7-2442-B279-33B05D8AF607}" type="pres">
      <dgm:prSet presAssocID="{6D610799-E5E5-184D-BB77-FD3ADAD91471}" presName="transSpace" presStyleCnt="0"/>
      <dgm:spPr/>
    </dgm:pt>
    <dgm:pt modelId="{03FCEC1E-7B6D-5B4B-9A3F-67D6418815DA}" type="pres">
      <dgm:prSet presAssocID="{834E6CEA-0D57-C84B-BB3A-0AF0AEF66AA4}" presName="posSpace" presStyleCnt="0"/>
      <dgm:spPr/>
    </dgm:pt>
    <dgm:pt modelId="{BC7C19F0-8500-504A-9823-8C146BFC58B6}" type="pres">
      <dgm:prSet presAssocID="{834E6CEA-0D57-C84B-BB3A-0AF0AEF66AA4}" presName="vertFlow" presStyleCnt="0"/>
      <dgm:spPr/>
    </dgm:pt>
    <dgm:pt modelId="{37E0E94E-7F41-D247-B1B3-7C4FEE81553D}" type="pres">
      <dgm:prSet presAssocID="{834E6CEA-0D57-C84B-BB3A-0AF0AEF66AA4}" presName="topSpace" presStyleCnt="0"/>
      <dgm:spPr/>
    </dgm:pt>
    <dgm:pt modelId="{A3BF536F-802C-1144-BA8C-8C20B309EC25}" type="pres">
      <dgm:prSet presAssocID="{834E6CEA-0D57-C84B-BB3A-0AF0AEF66AA4}" presName="firstComp" presStyleCnt="0"/>
      <dgm:spPr/>
    </dgm:pt>
    <dgm:pt modelId="{5E5244A5-1106-4D49-AFCD-B7E88923DA36}" type="pres">
      <dgm:prSet presAssocID="{834E6CEA-0D57-C84B-BB3A-0AF0AEF66AA4}" presName="firstChild" presStyleLbl="bgAccFollowNode1" presStyleIdx="6" presStyleCnt="9"/>
      <dgm:spPr/>
    </dgm:pt>
    <dgm:pt modelId="{95C54CA0-98E4-DD41-A108-7DD8547DFA9B}" type="pres">
      <dgm:prSet presAssocID="{834E6CEA-0D57-C84B-BB3A-0AF0AEF66AA4}" presName="firstChildTx" presStyleLbl="bgAccFollowNode1" presStyleIdx="6" presStyleCnt="9">
        <dgm:presLayoutVars>
          <dgm:bulletEnabled val="1"/>
        </dgm:presLayoutVars>
      </dgm:prSet>
      <dgm:spPr/>
    </dgm:pt>
    <dgm:pt modelId="{3B0C8237-7893-BD4D-AD0C-FDB7A1D33ECF}" type="pres">
      <dgm:prSet presAssocID="{0B1EE3DA-5E44-5D43-9A3E-2AFCE1AB9A9A}" presName="comp" presStyleCnt="0"/>
      <dgm:spPr/>
    </dgm:pt>
    <dgm:pt modelId="{C58BDDE1-444D-C14D-8BFA-AA26D67EA34A}" type="pres">
      <dgm:prSet presAssocID="{0B1EE3DA-5E44-5D43-9A3E-2AFCE1AB9A9A}" presName="child" presStyleLbl="bgAccFollowNode1" presStyleIdx="7" presStyleCnt="9"/>
      <dgm:spPr/>
    </dgm:pt>
    <dgm:pt modelId="{BABE0AA4-4027-E84D-B73F-2C786C8D3787}" type="pres">
      <dgm:prSet presAssocID="{0B1EE3DA-5E44-5D43-9A3E-2AFCE1AB9A9A}" presName="childTx" presStyleLbl="bgAccFollowNode1" presStyleIdx="7" presStyleCnt="9">
        <dgm:presLayoutVars>
          <dgm:bulletEnabled val="1"/>
        </dgm:presLayoutVars>
      </dgm:prSet>
      <dgm:spPr/>
    </dgm:pt>
    <dgm:pt modelId="{7DFFB6C7-EF2F-5348-941B-130F7C82B901}" type="pres">
      <dgm:prSet presAssocID="{D1EEE91A-27E3-A24A-AF6A-E4AD9CAA6AC6}" presName="comp" presStyleCnt="0"/>
      <dgm:spPr/>
    </dgm:pt>
    <dgm:pt modelId="{914E7FA3-22F7-F744-AD6D-2CB4D17AC957}" type="pres">
      <dgm:prSet presAssocID="{D1EEE91A-27E3-A24A-AF6A-E4AD9CAA6AC6}" presName="child" presStyleLbl="bgAccFollowNode1" presStyleIdx="8" presStyleCnt="9"/>
      <dgm:spPr/>
    </dgm:pt>
    <dgm:pt modelId="{C213C425-FF33-B848-B259-FAA90BEAE45B}" type="pres">
      <dgm:prSet presAssocID="{D1EEE91A-27E3-A24A-AF6A-E4AD9CAA6AC6}" presName="childTx" presStyleLbl="bgAccFollowNode1" presStyleIdx="8" presStyleCnt="9">
        <dgm:presLayoutVars>
          <dgm:bulletEnabled val="1"/>
        </dgm:presLayoutVars>
      </dgm:prSet>
      <dgm:spPr/>
    </dgm:pt>
    <dgm:pt modelId="{50FD9144-0462-704E-A1D0-11A1F19BD164}" type="pres">
      <dgm:prSet presAssocID="{834E6CEA-0D57-C84B-BB3A-0AF0AEF66AA4}" presName="negSpace" presStyleCnt="0"/>
      <dgm:spPr/>
    </dgm:pt>
    <dgm:pt modelId="{5057898E-3C04-F145-8F45-0EC45E58CB88}" type="pres">
      <dgm:prSet presAssocID="{834E6CEA-0D57-C84B-BB3A-0AF0AEF66AA4}" presName="circle" presStyleLbl="node1" presStyleIdx="2" presStyleCnt="3"/>
      <dgm:spPr/>
    </dgm:pt>
  </dgm:ptLst>
  <dgm:cxnLst>
    <dgm:cxn modelId="{A0B0C714-2FD5-8149-A889-107713589FAC}" srcId="{F4308D6A-7915-B34F-90E1-5E25ADD4D153}" destId="{6E9049E1-B317-E34A-BA3F-10483EDE3B35}" srcOrd="2" destOrd="0" parTransId="{F262ADEC-92E6-B74C-8DC3-1C486225FEFE}" sibTransId="{AA08594F-C0DC-6447-AB57-D235DCBC470F}"/>
    <dgm:cxn modelId="{616CA81E-6A69-0742-B2C9-B6B380511223}" type="presOf" srcId="{6E9049E1-B317-E34A-BA3F-10483EDE3B35}" destId="{1F7137A7-0A66-094B-907D-50A31C801A2A}" srcOrd="0" destOrd="0" presId="urn:microsoft.com/office/officeart/2005/8/layout/hList9"/>
    <dgm:cxn modelId="{9F6F4522-1180-8745-A4AD-01092C1C09EE}" type="presOf" srcId="{8CFE3E17-358E-824D-AAC4-5B9D1872DE4D}" destId="{5E5244A5-1106-4D49-AFCD-B7E88923DA36}" srcOrd="0" destOrd="0" presId="urn:microsoft.com/office/officeart/2005/8/layout/hList9"/>
    <dgm:cxn modelId="{4B4C982E-202C-0F4D-A5A3-E7B59C460418}" type="presOf" srcId="{C8D75F8F-ABA4-6741-8B09-79BE79136F1E}" destId="{440D5AC8-C700-7C4D-92EB-DBF8388B1154}" srcOrd="0" destOrd="0" presId="urn:microsoft.com/office/officeart/2005/8/layout/hList9"/>
    <dgm:cxn modelId="{1D62E036-357E-6B43-807E-C8A4CFC29D0C}" type="presOf" srcId="{D7B91662-DE8F-0B4C-9EFD-A9A1FF1D9EF5}" destId="{F185FC11-90A1-2B4F-A4CC-CA76828B4D2C}" srcOrd="1" destOrd="0" presId="urn:microsoft.com/office/officeart/2005/8/layout/hList9"/>
    <dgm:cxn modelId="{0834A438-0532-D847-ACFA-F14C8029F8B2}" srcId="{622C9E72-7510-BC42-95BF-4D6B1E2156AD}" destId="{5B55C9C0-EB13-2941-9E90-4EBF1A4A72B5}" srcOrd="1" destOrd="0" parTransId="{1C7AA54A-586C-CA44-9300-512035F60840}" sibTransId="{168DD5D0-D66B-A540-8B3E-BC05212A3D68}"/>
    <dgm:cxn modelId="{A439D55C-00EC-0D46-A541-8CA1E67E53EC}" type="presOf" srcId="{834E6CEA-0D57-C84B-BB3A-0AF0AEF66AA4}" destId="{5057898E-3C04-F145-8F45-0EC45E58CB88}" srcOrd="0" destOrd="0" presId="urn:microsoft.com/office/officeart/2005/8/layout/hList9"/>
    <dgm:cxn modelId="{CC1E3641-210E-9B44-93A0-3A036B0DC512}" srcId="{CCAC7135-BB5E-AB4B-8592-6B6C264EF6DB}" destId="{622C9E72-7510-BC42-95BF-4D6B1E2156AD}" srcOrd="0" destOrd="0" parTransId="{0E02BFA5-0DC8-A64C-9F1F-43B3C8A62034}" sibTransId="{547A207B-58FE-2041-9679-3303B8909F56}"/>
    <dgm:cxn modelId="{74863D43-6071-B147-9738-B15200CDC7ED}" type="presOf" srcId="{0B1EE3DA-5E44-5D43-9A3E-2AFCE1AB9A9A}" destId="{C58BDDE1-444D-C14D-8BFA-AA26D67EA34A}" srcOrd="0" destOrd="0" presId="urn:microsoft.com/office/officeart/2005/8/layout/hList9"/>
    <dgm:cxn modelId="{743CE347-9FB4-D342-B131-E9CDA170C1DD}" type="presOf" srcId="{D1EEE91A-27E3-A24A-AF6A-E4AD9CAA6AC6}" destId="{C213C425-FF33-B848-B259-FAA90BEAE45B}" srcOrd="1" destOrd="0" presId="urn:microsoft.com/office/officeart/2005/8/layout/hList9"/>
    <dgm:cxn modelId="{D2066C49-FF0E-7F4A-B72F-756CBA11295D}" type="presOf" srcId="{622C9E72-7510-BC42-95BF-4D6B1E2156AD}" destId="{66A69912-F822-AE4F-94F8-7A442FEFD8E3}" srcOrd="0" destOrd="0" presId="urn:microsoft.com/office/officeart/2005/8/layout/hList9"/>
    <dgm:cxn modelId="{7582FF7A-7DC0-8749-BFB1-88942DB9DEB7}" srcId="{834E6CEA-0D57-C84B-BB3A-0AF0AEF66AA4}" destId="{0B1EE3DA-5E44-5D43-9A3E-2AFCE1AB9A9A}" srcOrd="1" destOrd="0" parTransId="{2C3B84C6-5153-D24A-B61D-D1D0DEE5E035}" sibTransId="{2B7735C3-FBE1-3043-B1D3-A70DE0517F18}"/>
    <dgm:cxn modelId="{B7DB9581-85B0-F24C-84D9-ED1AE956FE33}" srcId="{622C9E72-7510-BC42-95BF-4D6B1E2156AD}" destId="{E6A209A8-9B5D-DD47-9C4B-30110E91A544}" srcOrd="0" destOrd="0" parTransId="{4C07782B-99A0-B646-B369-32CF024A962D}" sibTransId="{749B3D80-34B6-1A41-A5DE-2CFF564902A5}"/>
    <dgm:cxn modelId="{00EEDF81-A67C-2B40-AEE6-81B3D897951E}" type="presOf" srcId="{D7B91662-DE8F-0B4C-9EFD-A9A1FF1D9EF5}" destId="{E3405DDE-DEB6-D640-BF4F-E11126140F2E}" srcOrd="0" destOrd="0" presId="urn:microsoft.com/office/officeart/2005/8/layout/hList9"/>
    <dgm:cxn modelId="{9D9C6284-F595-564A-8ED3-F5155A9F1DE5}" type="presOf" srcId="{69B4F514-8492-B544-B99B-522478D12C6B}" destId="{094F6EFA-14AB-8B46-9F08-E81DCB3D5EB3}" srcOrd="0" destOrd="0" presId="urn:microsoft.com/office/officeart/2005/8/layout/hList9"/>
    <dgm:cxn modelId="{F7102D85-E7E5-084B-AC35-BD4708AEB66B}" srcId="{CCAC7135-BB5E-AB4B-8592-6B6C264EF6DB}" destId="{834E6CEA-0D57-C84B-BB3A-0AF0AEF66AA4}" srcOrd="2" destOrd="0" parTransId="{3D90AEF1-A95A-D145-8B96-41FDAC0698E3}" sibTransId="{5F0C4B9D-8523-8745-8443-B8A39B8658B6}"/>
    <dgm:cxn modelId="{6DFA2487-944C-5D49-84D4-D291583636EC}" type="presOf" srcId="{69B4F514-8492-B544-B99B-522478D12C6B}" destId="{603E9997-017E-5C4A-92A7-0EB9FCBE8728}" srcOrd="1" destOrd="0" presId="urn:microsoft.com/office/officeart/2005/8/layout/hList9"/>
    <dgm:cxn modelId="{35EE1988-C649-9748-A40E-7F1CD919D1E6}" srcId="{CCAC7135-BB5E-AB4B-8592-6B6C264EF6DB}" destId="{F4308D6A-7915-B34F-90E1-5E25ADD4D153}" srcOrd="1" destOrd="0" parTransId="{35FCE857-3F5F-E344-8F03-44CAA43F25D7}" sibTransId="{6D610799-E5E5-184D-BB77-FD3ADAD91471}"/>
    <dgm:cxn modelId="{A0EE228E-5E30-D147-AF4A-036C42DB3E84}" type="presOf" srcId="{0B1EE3DA-5E44-5D43-9A3E-2AFCE1AB9A9A}" destId="{BABE0AA4-4027-E84D-B73F-2C786C8D3787}" srcOrd="1" destOrd="0" presId="urn:microsoft.com/office/officeart/2005/8/layout/hList9"/>
    <dgm:cxn modelId="{B2940EA9-C721-D940-99C2-4A9321718452}" type="presOf" srcId="{CCAC7135-BB5E-AB4B-8592-6B6C264EF6DB}" destId="{AEAFFB4C-DAA1-3240-A34D-860C6719115A}" srcOrd="0" destOrd="0" presId="urn:microsoft.com/office/officeart/2005/8/layout/hList9"/>
    <dgm:cxn modelId="{B9CECAAA-68B3-8E42-827C-70AA6FC8EB3E}" srcId="{834E6CEA-0D57-C84B-BB3A-0AF0AEF66AA4}" destId="{8CFE3E17-358E-824D-AAC4-5B9D1872DE4D}" srcOrd="0" destOrd="0" parTransId="{05C8416B-E648-414A-AE3A-36E8E3CD461C}" sibTransId="{3C3BCD3C-B649-0543-97E9-9EE88D913494}"/>
    <dgm:cxn modelId="{3C03EFAA-8601-5540-BFBB-C820C44F5DED}" type="presOf" srcId="{E6A209A8-9B5D-DD47-9C4B-30110E91A544}" destId="{5B24A126-D99F-1842-B134-B8734550932E}" srcOrd="0" destOrd="0" presId="urn:microsoft.com/office/officeart/2005/8/layout/hList9"/>
    <dgm:cxn modelId="{91A08BB7-5810-A044-B334-C9525AC82D02}" srcId="{622C9E72-7510-BC42-95BF-4D6B1E2156AD}" destId="{D7B91662-DE8F-0B4C-9EFD-A9A1FF1D9EF5}" srcOrd="2" destOrd="0" parTransId="{63696EAC-C58A-1544-A724-01121336531F}" sibTransId="{03E41968-7490-D441-899E-CC04D6D3EBF0}"/>
    <dgm:cxn modelId="{4AF6F7BC-4B8F-014A-AE69-72383EE29446}" srcId="{834E6CEA-0D57-C84B-BB3A-0AF0AEF66AA4}" destId="{D1EEE91A-27E3-A24A-AF6A-E4AD9CAA6AC6}" srcOrd="2" destOrd="0" parTransId="{A4A7D7B9-156A-0C49-A2E8-8E0AC38556D1}" sibTransId="{F2BD3F0B-66B5-034C-BDEC-40D57FFE1458}"/>
    <dgm:cxn modelId="{DE8C74C1-2E50-7D4B-B90F-7EA8EBE2112C}" type="presOf" srcId="{6E9049E1-B317-E34A-BA3F-10483EDE3B35}" destId="{AB76D5E6-8749-3040-8112-8634B2D5916F}" srcOrd="1" destOrd="0" presId="urn:microsoft.com/office/officeart/2005/8/layout/hList9"/>
    <dgm:cxn modelId="{63F014C7-A704-8349-92DA-DC36B1247F5D}" type="presOf" srcId="{F4308D6A-7915-B34F-90E1-5E25ADD4D153}" destId="{2BC272C0-FDA8-D04B-BCAB-87D72FFEE1E4}" srcOrd="0" destOrd="0" presId="urn:microsoft.com/office/officeart/2005/8/layout/hList9"/>
    <dgm:cxn modelId="{12C5A5CE-D32C-464D-A54B-6FF93291EAC9}" type="presOf" srcId="{5B55C9C0-EB13-2941-9E90-4EBF1A4A72B5}" destId="{13E9F2CC-CC80-C149-B938-1704D3AE260D}" srcOrd="1" destOrd="0" presId="urn:microsoft.com/office/officeart/2005/8/layout/hList9"/>
    <dgm:cxn modelId="{4DD074D5-8E9B-3442-BF64-C91A391BC4C5}" type="presOf" srcId="{C8D75F8F-ABA4-6741-8B09-79BE79136F1E}" destId="{9F78AF69-DE6D-9545-A715-27160B327E95}" srcOrd="1" destOrd="0" presId="urn:microsoft.com/office/officeart/2005/8/layout/hList9"/>
    <dgm:cxn modelId="{4569D9D6-F8E7-744F-88A3-F7143424F6E6}" type="presOf" srcId="{5B55C9C0-EB13-2941-9E90-4EBF1A4A72B5}" destId="{5E17D939-0961-7445-B44B-93A2E046FF3B}" srcOrd="0" destOrd="0" presId="urn:microsoft.com/office/officeart/2005/8/layout/hList9"/>
    <dgm:cxn modelId="{4C4056D7-858D-2548-A717-7EEF326372AE}" type="presOf" srcId="{E6A209A8-9B5D-DD47-9C4B-30110E91A544}" destId="{CEF53D62-A213-C241-BF30-9D250CC0DF38}" srcOrd="1" destOrd="0" presId="urn:microsoft.com/office/officeart/2005/8/layout/hList9"/>
    <dgm:cxn modelId="{7B4046E7-E641-8345-B17E-0D41E002CDCE}" srcId="{F4308D6A-7915-B34F-90E1-5E25ADD4D153}" destId="{C8D75F8F-ABA4-6741-8B09-79BE79136F1E}" srcOrd="1" destOrd="0" parTransId="{45FED403-CA5D-C747-8950-FDB5772AA91C}" sibTransId="{9FB0C424-EB61-7547-A2BE-97A97576C3CD}"/>
    <dgm:cxn modelId="{8D3583F1-CB18-2A4E-AE06-3326CFBBDD3A}" type="presOf" srcId="{8CFE3E17-358E-824D-AAC4-5B9D1872DE4D}" destId="{95C54CA0-98E4-DD41-A108-7DD8547DFA9B}" srcOrd="1" destOrd="0" presId="urn:microsoft.com/office/officeart/2005/8/layout/hList9"/>
    <dgm:cxn modelId="{233D9CF2-72BC-EE4F-BFFE-99B425E89018}" type="presOf" srcId="{D1EEE91A-27E3-A24A-AF6A-E4AD9CAA6AC6}" destId="{914E7FA3-22F7-F744-AD6D-2CB4D17AC957}" srcOrd="0" destOrd="0" presId="urn:microsoft.com/office/officeart/2005/8/layout/hList9"/>
    <dgm:cxn modelId="{C61594F5-F8AF-E24B-A87E-F7D4747609A2}" srcId="{F4308D6A-7915-B34F-90E1-5E25ADD4D153}" destId="{69B4F514-8492-B544-B99B-522478D12C6B}" srcOrd="0" destOrd="0" parTransId="{2F72E822-498C-1D43-BB39-3EAB83D2F80D}" sibTransId="{0CD5AB47-E7AD-0944-9119-806179D6494D}"/>
    <dgm:cxn modelId="{A3D5A82C-B70E-ED45-B3B9-EF4B96873425}" type="presParOf" srcId="{AEAFFB4C-DAA1-3240-A34D-860C6719115A}" destId="{3C7E05DE-6254-0F4C-A08F-E01C883BC1E2}" srcOrd="0" destOrd="0" presId="urn:microsoft.com/office/officeart/2005/8/layout/hList9"/>
    <dgm:cxn modelId="{8DCC6DA5-284A-D649-A46C-5C06A2268969}" type="presParOf" srcId="{AEAFFB4C-DAA1-3240-A34D-860C6719115A}" destId="{F867D9DA-6A83-C045-BB9E-94EC62B3964F}" srcOrd="1" destOrd="0" presId="urn:microsoft.com/office/officeart/2005/8/layout/hList9"/>
    <dgm:cxn modelId="{44E02CA0-5DD7-7C41-9E10-964A2BF7E30A}" type="presParOf" srcId="{F867D9DA-6A83-C045-BB9E-94EC62B3964F}" destId="{99835C46-BCAB-3449-8F4F-529D880D1E06}" srcOrd="0" destOrd="0" presId="urn:microsoft.com/office/officeart/2005/8/layout/hList9"/>
    <dgm:cxn modelId="{314B30B1-202D-4F4E-9735-E7542E1A4AAB}" type="presParOf" srcId="{F867D9DA-6A83-C045-BB9E-94EC62B3964F}" destId="{37AC0B6B-5C3B-EC4A-A24E-2786A27E65A8}" srcOrd="1" destOrd="0" presId="urn:microsoft.com/office/officeart/2005/8/layout/hList9"/>
    <dgm:cxn modelId="{C2F77A5C-20D8-3F46-BB01-9CA70DD229A8}" type="presParOf" srcId="{37AC0B6B-5C3B-EC4A-A24E-2786A27E65A8}" destId="{5B24A126-D99F-1842-B134-B8734550932E}" srcOrd="0" destOrd="0" presId="urn:microsoft.com/office/officeart/2005/8/layout/hList9"/>
    <dgm:cxn modelId="{78E25045-55EA-2A48-95C3-4D1CF0417DB4}" type="presParOf" srcId="{37AC0B6B-5C3B-EC4A-A24E-2786A27E65A8}" destId="{CEF53D62-A213-C241-BF30-9D250CC0DF38}" srcOrd="1" destOrd="0" presId="urn:microsoft.com/office/officeart/2005/8/layout/hList9"/>
    <dgm:cxn modelId="{AF0F7991-C362-5E40-B739-308472228B56}" type="presParOf" srcId="{F867D9DA-6A83-C045-BB9E-94EC62B3964F}" destId="{067B0369-BECE-8C43-BEC9-4888B1E22CA6}" srcOrd="2" destOrd="0" presId="urn:microsoft.com/office/officeart/2005/8/layout/hList9"/>
    <dgm:cxn modelId="{D95BFD1D-094D-824F-82DF-1F0C1AD6C1AD}" type="presParOf" srcId="{067B0369-BECE-8C43-BEC9-4888B1E22CA6}" destId="{5E17D939-0961-7445-B44B-93A2E046FF3B}" srcOrd="0" destOrd="0" presId="urn:microsoft.com/office/officeart/2005/8/layout/hList9"/>
    <dgm:cxn modelId="{5389F383-1637-3142-98BB-D52D513FDB1E}" type="presParOf" srcId="{067B0369-BECE-8C43-BEC9-4888B1E22CA6}" destId="{13E9F2CC-CC80-C149-B938-1704D3AE260D}" srcOrd="1" destOrd="0" presId="urn:microsoft.com/office/officeart/2005/8/layout/hList9"/>
    <dgm:cxn modelId="{DB422336-12B1-0349-B022-63729258510B}" type="presParOf" srcId="{F867D9DA-6A83-C045-BB9E-94EC62B3964F}" destId="{01B6C05D-3659-DA42-AEF4-B97328061924}" srcOrd="3" destOrd="0" presId="urn:microsoft.com/office/officeart/2005/8/layout/hList9"/>
    <dgm:cxn modelId="{E8E48C75-7FE0-AD42-8B6A-F92F168FA3AA}" type="presParOf" srcId="{01B6C05D-3659-DA42-AEF4-B97328061924}" destId="{E3405DDE-DEB6-D640-BF4F-E11126140F2E}" srcOrd="0" destOrd="0" presId="urn:microsoft.com/office/officeart/2005/8/layout/hList9"/>
    <dgm:cxn modelId="{4331EC0C-0168-F24C-8CDD-08BDC8FB85FF}" type="presParOf" srcId="{01B6C05D-3659-DA42-AEF4-B97328061924}" destId="{F185FC11-90A1-2B4F-A4CC-CA76828B4D2C}" srcOrd="1" destOrd="0" presId="urn:microsoft.com/office/officeart/2005/8/layout/hList9"/>
    <dgm:cxn modelId="{DA4B5BA0-7697-F34B-B21F-18A089D0ABFF}" type="presParOf" srcId="{AEAFFB4C-DAA1-3240-A34D-860C6719115A}" destId="{2C8220D6-AF03-DA49-9AF8-A224882B8845}" srcOrd="2" destOrd="0" presId="urn:microsoft.com/office/officeart/2005/8/layout/hList9"/>
    <dgm:cxn modelId="{26366F53-F72C-B94D-8BAB-22CB21C870F1}" type="presParOf" srcId="{AEAFFB4C-DAA1-3240-A34D-860C6719115A}" destId="{66A69912-F822-AE4F-94F8-7A442FEFD8E3}" srcOrd="3" destOrd="0" presId="urn:microsoft.com/office/officeart/2005/8/layout/hList9"/>
    <dgm:cxn modelId="{3F2527E0-9E26-D14C-ACC8-4E88A7767A32}" type="presParOf" srcId="{AEAFFB4C-DAA1-3240-A34D-860C6719115A}" destId="{3AD85E0B-AFA6-B846-BBC3-2A3810D917C5}" srcOrd="4" destOrd="0" presId="urn:microsoft.com/office/officeart/2005/8/layout/hList9"/>
    <dgm:cxn modelId="{4206D349-95DE-CF4C-92D5-A947AA134118}" type="presParOf" srcId="{AEAFFB4C-DAA1-3240-A34D-860C6719115A}" destId="{91080201-2098-DE4A-A990-E093AF881A70}" srcOrd="5" destOrd="0" presId="urn:microsoft.com/office/officeart/2005/8/layout/hList9"/>
    <dgm:cxn modelId="{6CC21192-33A5-6246-AF69-69BE9488124A}" type="presParOf" srcId="{AEAFFB4C-DAA1-3240-A34D-860C6719115A}" destId="{B6C7DA1E-57B8-8740-A2C7-963604A7040F}" srcOrd="6" destOrd="0" presId="urn:microsoft.com/office/officeart/2005/8/layout/hList9"/>
    <dgm:cxn modelId="{8A73B4E0-281E-7A44-9A15-C71D57D8840C}" type="presParOf" srcId="{B6C7DA1E-57B8-8740-A2C7-963604A7040F}" destId="{14D27E63-7C28-4A47-9409-46903F795BED}" srcOrd="0" destOrd="0" presId="urn:microsoft.com/office/officeart/2005/8/layout/hList9"/>
    <dgm:cxn modelId="{B8C43C9C-A742-E047-A67C-D165FCA87C56}" type="presParOf" srcId="{B6C7DA1E-57B8-8740-A2C7-963604A7040F}" destId="{A3CFFBE9-1A94-FE44-9C21-60FC5B638575}" srcOrd="1" destOrd="0" presId="urn:microsoft.com/office/officeart/2005/8/layout/hList9"/>
    <dgm:cxn modelId="{48E7D6F6-736D-6949-8E00-2618C13A2174}" type="presParOf" srcId="{A3CFFBE9-1A94-FE44-9C21-60FC5B638575}" destId="{094F6EFA-14AB-8B46-9F08-E81DCB3D5EB3}" srcOrd="0" destOrd="0" presId="urn:microsoft.com/office/officeart/2005/8/layout/hList9"/>
    <dgm:cxn modelId="{2C4EBEE3-A34A-8747-B17D-165566479E13}" type="presParOf" srcId="{A3CFFBE9-1A94-FE44-9C21-60FC5B638575}" destId="{603E9997-017E-5C4A-92A7-0EB9FCBE8728}" srcOrd="1" destOrd="0" presId="urn:microsoft.com/office/officeart/2005/8/layout/hList9"/>
    <dgm:cxn modelId="{21FAE9BE-593D-8F42-9A2E-6ACCE9D46F41}" type="presParOf" srcId="{B6C7DA1E-57B8-8740-A2C7-963604A7040F}" destId="{325971F3-084C-DE40-B549-EF5EC3F5C853}" srcOrd="2" destOrd="0" presId="urn:microsoft.com/office/officeart/2005/8/layout/hList9"/>
    <dgm:cxn modelId="{3DEC767A-A0C0-E643-BE4C-9314928D15FE}" type="presParOf" srcId="{325971F3-084C-DE40-B549-EF5EC3F5C853}" destId="{440D5AC8-C700-7C4D-92EB-DBF8388B1154}" srcOrd="0" destOrd="0" presId="urn:microsoft.com/office/officeart/2005/8/layout/hList9"/>
    <dgm:cxn modelId="{B32DD3C8-3C24-144F-8ECB-4F4918370836}" type="presParOf" srcId="{325971F3-084C-DE40-B549-EF5EC3F5C853}" destId="{9F78AF69-DE6D-9545-A715-27160B327E95}" srcOrd="1" destOrd="0" presId="urn:microsoft.com/office/officeart/2005/8/layout/hList9"/>
    <dgm:cxn modelId="{1AB9117E-81A2-5E4C-B05B-ACD80ADBCF04}" type="presParOf" srcId="{B6C7DA1E-57B8-8740-A2C7-963604A7040F}" destId="{C1C4D230-7420-4B44-8013-5DF3B2A40B1D}" srcOrd="3" destOrd="0" presId="urn:microsoft.com/office/officeart/2005/8/layout/hList9"/>
    <dgm:cxn modelId="{4A773CEE-8F7F-FB4F-AC6C-5D8B89A10730}" type="presParOf" srcId="{C1C4D230-7420-4B44-8013-5DF3B2A40B1D}" destId="{1F7137A7-0A66-094B-907D-50A31C801A2A}" srcOrd="0" destOrd="0" presId="urn:microsoft.com/office/officeart/2005/8/layout/hList9"/>
    <dgm:cxn modelId="{1878EED6-16CF-F54A-849F-E2221F2795F1}" type="presParOf" srcId="{C1C4D230-7420-4B44-8013-5DF3B2A40B1D}" destId="{AB76D5E6-8749-3040-8112-8634B2D5916F}" srcOrd="1" destOrd="0" presId="urn:microsoft.com/office/officeart/2005/8/layout/hList9"/>
    <dgm:cxn modelId="{B2AD3241-63F7-0341-8C01-E53893F77649}" type="presParOf" srcId="{AEAFFB4C-DAA1-3240-A34D-860C6719115A}" destId="{627A3B30-C1F2-4B4C-B06F-DEE7272A0322}" srcOrd="7" destOrd="0" presId="urn:microsoft.com/office/officeart/2005/8/layout/hList9"/>
    <dgm:cxn modelId="{15F51C0B-E429-A540-9C65-7424AF3FCF2C}" type="presParOf" srcId="{AEAFFB4C-DAA1-3240-A34D-860C6719115A}" destId="{2BC272C0-FDA8-D04B-BCAB-87D72FFEE1E4}" srcOrd="8" destOrd="0" presId="urn:microsoft.com/office/officeart/2005/8/layout/hList9"/>
    <dgm:cxn modelId="{67D0ECB4-7E30-904D-9483-FAD3E602B346}" type="presParOf" srcId="{AEAFFB4C-DAA1-3240-A34D-860C6719115A}" destId="{D6C203E8-42C7-2442-B279-33B05D8AF607}" srcOrd="9" destOrd="0" presId="urn:microsoft.com/office/officeart/2005/8/layout/hList9"/>
    <dgm:cxn modelId="{81A7D250-9972-9141-97EA-4296B6FFEC05}" type="presParOf" srcId="{AEAFFB4C-DAA1-3240-A34D-860C6719115A}" destId="{03FCEC1E-7B6D-5B4B-9A3F-67D6418815DA}" srcOrd="10" destOrd="0" presId="urn:microsoft.com/office/officeart/2005/8/layout/hList9"/>
    <dgm:cxn modelId="{B746B51A-10E4-034B-A82B-194859767855}" type="presParOf" srcId="{AEAFFB4C-DAA1-3240-A34D-860C6719115A}" destId="{BC7C19F0-8500-504A-9823-8C146BFC58B6}" srcOrd="11" destOrd="0" presId="urn:microsoft.com/office/officeart/2005/8/layout/hList9"/>
    <dgm:cxn modelId="{AE8846EB-84D2-744A-A606-E079432F12D0}" type="presParOf" srcId="{BC7C19F0-8500-504A-9823-8C146BFC58B6}" destId="{37E0E94E-7F41-D247-B1B3-7C4FEE81553D}" srcOrd="0" destOrd="0" presId="urn:microsoft.com/office/officeart/2005/8/layout/hList9"/>
    <dgm:cxn modelId="{FC670A4D-F7CB-A64C-8BB5-302F9E5A434D}" type="presParOf" srcId="{BC7C19F0-8500-504A-9823-8C146BFC58B6}" destId="{A3BF536F-802C-1144-BA8C-8C20B309EC25}" srcOrd="1" destOrd="0" presId="urn:microsoft.com/office/officeart/2005/8/layout/hList9"/>
    <dgm:cxn modelId="{86FD93D3-BEF4-D040-B006-B7041031F96F}" type="presParOf" srcId="{A3BF536F-802C-1144-BA8C-8C20B309EC25}" destId="{5E5244A5-1106-4D49-AFCD-B7E88923DA36}" srcOrd="0" destOrd="0" presId="urn:microsoft.com/office/officeart/2005/8/layout/hList9"/>
    <dgm:cxn modelId="{A0BEFB58-D111-904C-A4E4-949777F0E300}" type="presParOf" srcId="{A3BF536F-802C-1144-BA8C-8C20B309EC25}" destId="{95C54CA0-98E4-DD41-A108-7DD8547DFA9B}" srcOrd="1" destOrd="0" presId="urn:microsoft.com/office/officeart/2005/8/layout/hList9"/>
    <dgm:cxn modelId="{C790C291-9BC8-754E-8F93-BD20671D69B0}" type="presParOf" srcId="{BC7C19F0-8500-504A-9823-8C146BFC58B6}" destId="{3B0C8237-7893-BD4D-AD0C-FDB7A1D33ECF}" srcOrd="2" destOrd="0" presId="urn:microsoft.com/office/officeart/2005/8/layout/hList9"/>
    <dgm:cxn modelId="{D38512C6-468A-1D40-A040-14D2653AF8CD}" type="presParOf" srcId="{3B0C8237-7893-BD4D-AD0C-FDB7A1D33ECF}" destId="{C58BDDE1-444D-C14D-8BFA-AA26D67EA34A}" srcOrd="0" destOrd="0" presId="urn:microsoft.com/office/officeart/2005/8/layout/hList9"/>
    <dgm:cxn modelId="{C7DE556A-4790-F346-9992-D0D6672C8D2B}" type="presParOf" srcId="{3B0C8237-7893-BD4D-AD0C-FDB7A1D33ECF}" destId="{BABE0AA4-4027-E84D-B73F-2C786C8D3787}" srcOrd="1" destOrd="0" presId="urn:microsoft.com/office/officeart/2005/8/layout/hList9"/>
    <dgm:cxn modelId="{31F25B6C-6037-D848-81D9-0420B744FCD4}" type="presParOf" srcId="{BC7C19F0-8500-504A-9823-8C146BFC58B6}" destId="{7DFFB6C7-EF2F-5348-941B-130F7C82B901}" srcOrd="3" destOrd="0" presId="urn:microsoft.com/office/officeart/2005/8/layout/hList9"/>
    <dgm:cxn modelId="{E5550B8B-15D4-6944-A412-49DA4001DA81}" type="presParOf" srcId="{7DFFB6C7-EF2F-5348-941B-130F7C82B901}" destId="{914E7FA3-22F7-F744-AD6D-2CB4D17AC957}" srcOrd="0" destOrd="0" presId="urn:microsoft.com/office/officeart/2005/8/layout/hList9"/>
    <dgm:cxn modelId="{0A224CA4-9071-A54B-AAAE-2F5D1CCADE17}" type="presParOf" srcId="{7DFFB6C7-EF2F-5348-941B-130F7C82B901}" destId="{C213C425-FF33-B848-B259-FAA90BEAE45B}" srcOrd="1" destOrd="0" presId="urn:microsoft.com/office/officeart/2005/8/layout/hList9"/>
    <dgm:cxn modelId="{35463FDD-A50D-9441-A0B6-9E1D4BB9C77F}" type="presParOf" srcId="{AEAFFB4C-DAA1-3240-A34D-860C6719115A}" destId="{50FD9144-0462-704E-A1D0-11A1F19BD164}" srcOrd="12" destOrd="0" presId="urn:microsoft.com/office/officeart/2005/8/layout/hList9"/>
    <dgm:cxn modelId="{203E40E2-F091-734C-A088-00BEC111C9C2}" type="presParOf" srcId="{AEAFFB4C-DAA1-3240-A34D-860C6719115A}" destId="{5057898E-3C04-F145-8F45-0EC45E58CB88}" srcOrd="1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C724FE2-07F4-AB48-8098-1F9792F824C0}" type="doc">
      <dgm:prSet loTypeId="urn:microsoft.com/office/officeart/2005/8/layout/hChevron3" loCatId="" qsTypeId="urn:microsoft.com/office/officeart/2005/8/quickstyle/simple1" qsCatId="simple" csTypeId="urn:microsoft.com/office/officeart/2005/8/colors/accent1_2" csCatId="accent1" phldr="1"/>
      <dgm:spPr/>
    </dgm:pt>
    <dgm:pt modelId="{4161081A-CC67-9A4B-864C-68BFD329A1CC}">
      <dgm:prSet phldrT="[Text]" custT="1"/>
      <dgm:spPr>
        <a:solidFill>
          <a:schemeClr val="accent1"/>
        </a:solidFill>
      </dgm:spPr>
      <dgm:t>
        <a:bodyPr/>
        <a:lstStyle/>
        <a:p>
          <a:r>
            <a:rPr lang="en-US" sz="1000" b="1"/>
            <a:t>Ecosystem Philosophy</a:t>
          </a:r>
        </a:p>
      </dgm:t>
    </dgm:pt>
    <dgm:pt modelId="{D326D5AF-F5FE-D54E-932B-7C853AC7DBFD}" type="parTrans" cxnId="{AA7FAD54-A699-064C-858D-9EFA12A60023}">
      <dgm:prSet/>
      <dgm:spPr/>
      <dgm:t>
        <a:bodyPr/>
        <a:lstStyle/>
        <a:p>
          <a:endParaRPr lang="en-US" sz="1000" b="1"/>
        </a:p>
      </dgm:t>
    </dgm:pt>
    <dgm:pt modelId="{0B1D92F2-11E8-DB4A-9DB7-38F1D3DAE310}" type="sibTrans" cxnId="{AA7FAD54-A699-064C-858D-9EFA12A60023}">
      <dgm:prSet/>
      <dgm:spPr/>
      <dgm:t>
        <a:bodyPr/>
        <a:lstStyle/>
        <a:p>
          <a:endParaRPr lang="en-US" sz="1000" b="1"/>
        </a:p>
      </dgm:t>
    </dgm:pt>
    <dgm:pt modelId="{FE7C950F-7AD8-8F42-9A9D-BC3FB8D9C9EE}">
      <dgm:prSet phldrT="[Text]" custT="1"/>
      <dgm:spPr>
        <a:solidFill>
          <a:schemeClr val="accent1">
            <a:lumMod val="20000"/>
            <a:lumOff val="80000"/>
          </a:schemeClr>
        </a:solidFill>
      </dgm:spPr>
      <dgm:t>
        <a:bodyPr/>
        <a:lstStyle/>
        <a:p>
          <a:r>
            <a:rPr lang="en-US" sz="1000" b="1"/>
            <a:t>SODA</a:t>
          </a:r>
        </a:p>
      </dgm:t>
    </dgm:pt>
    <dgm:pt modelId="{68F7270F-832D-6142-A837-5FD590C06112}" type="parTrans" cxnId="{68CA616B-9A35-104C-8FB8-54FBEE4B1968}">
      <dgm:prSet/>
      <dgm:spPr/>
      <dgm:t>
        <a:bodyPr/>
        <a:lstStyle/>
        <a:p>
          <a:endParaRPr lang="en-US" sz="1000" b="1"/>
        </a:p>
      </dgm:t>
    </dgm:pt>
    <dgm:pt modelId="{2D576E18-2AB7-C54E-A33C-2C7BEE5E1686}" type="sibTrans" cxnId="{68CA616B-9A35-104C-8FB8-54FBEE4B1968}">
      <dgm:prSet/>
      <dgm:spPr/>
      <dgm:t>
        <a:bodyPr/>
        <a:lstStyle/>
        <a:p>
          <a:endParaRPr lang="en-US" sz="1000" b="1"/>
        </a:p>
      </dgm:t>
    </dgm:pt>
    <dgm:pt modelId="{F90C7F46-2283-B74B-8537-9295277B37E1}">
      <dgm:prSet phldrT="[Text]" custT="1"/>
      <dgm:spPr>
        <a:solidFill>
          <a:schemeClr val="accent1">
            <a:lumMod val="20000"/>
            <a:lumOff val="80000"/>
          </a:schemeClr>
        </a:solidFill>
      </dgm:spPr>
      <dgm:t>
        <a:bodyPr/>
        <a:lstStyle/>
        <a:p>
          <a:r>
            <a:rPr lang="en-US" sz="1000" b="1"/>
            <a:t>ARM</a:t>
          </a:r>
        </a:p>
      </dgm:t>
    </dgm:pt>
    <dgm:pt modelId="{D4FE29D5-7946-BF45-878C-784E8CFDDACD}" type="parTrans" cxnId="{CF36D4F0-C830-7A41-983A-7B12A7D9E993}">
      <dgm:prSet/>
      <dgm:spPr/>
      <dgm:t>
        <a:bodyPr/>
        <a:lstStyle/>
        <a:p>
          <a:endParaRPr lang="en-US" sz="1000" b="1"/>
        </a:p>
      </dgm:t>
    </dgm:pt>
    <dgm:pt modelId="{D21D37AB-C92E-5749-87FF-E8EF11C98EBD}" type="sibTrans" cxnId="{CF36D4F0-C830-7A41-983A-7B12A7D9E993}">
      <dgm:prSet/>
      <dgm:spPr/>
      <dgm:t>
        <a:bodyPr/>
        <a:lstStyle/>
        <a:p>
          <a:endParaRPr lang="en-US" sz="1000" b="1"/>
        </a:p>
      </dgm:t>
    </dgm:pt>
    <dgm:pt modelId="{22B10F64-9F74-C74C-AB1D-C16F387B397C}">
      <dgm:prSet phldrT="[Text]" custT="1"/>
      <dgm:spPr>
        <a:solidFill>
          <a:schemeClr val="accent1">
            <a:lumMod val="20000"/>
            <a:lumOff val="80000"/>
          </a:schemeClr>
        </a:solidFill>
      </dgm:spPr>
      <dgm:t>
        <a:bodyPr/>
        <a:lstStyle/>
        <a:p>
          <a:r>
            <a:rPr lang="en-US" sz="1000" b="1"/>
            <a:t>AI for Data Infrastructure</a:t>
          </a:r>
        </a:p>
      </dgm:t>
    </dgm:pt>
    <dgm:pt modelId="{C444BEED-2595-694C-A29D-D566AE80CC39}" type="parTrans" cxnId="{44D6EBFF-9A71-3248-9552-C9453BFBCF60}">
      <dgm:prSet/>
      <dgm:spPr/>
      <dgm:t>
        <a:bodyPr/>
        <a:lstStyle/>
        <a:p>
          <a:endParaRPr lang="en-US" sz="1000" b="1"/>
        </a:p>
      </dgm:t>
    </dgm:pt>
    <dgm:pt modelId="{D8FEB465-6E74-B048-83EE-6B3E23A2FACA}" type="sibTrans" cxnId="{44D6EBFF-9A71-3248-9552-C9453BFBCF60}">
      <dgm:prSet/>
      <dgm:spPr/>
      <dgm:t>
        <a:bodyPr/>
        <a:lstStyle/>
        <a:p>
          <a:endParaRPr lang="en-US" sz="1000" b="1"/>
        </a:p>
      </dgm:t>
    </dgm:pt>
    <dgm:pt modelId="{BE994F65-293C-6546-AEA7-819FA0CB365A}">
      <dgm:prSet phldrT="[Text]" custT="1"/>
      <dgm:spPr>
        <a:solidFill>
          <a:schemeClr val="accent1">
            <a:lumMod val="20000"/>
            <a:lumOff val="80000"/>
          </a:schemeClr>
        </a:solidFill>
      </dgm:spPr>
      <dgm:t>
        <a:bodyPr/>
        <a:lstStyle/>
        <a:p>
          <a:r>
            <a:rPr lang="en-US" sz="1000" b="1"/>
            <a:t>Open Storage </a:t>
          </a:r>
        </a:p>
      </dgm:t>
    </dgm:pt>
    <dgm:pt modelId="{5BD25967-8B03-1341-883B-3A7CF73252E0}" type="parTrans" cxnId="{B629509D-1940-7843-BC51-52D15A2481AB}">
      <dgm:prSet/>
      <dgm:spPr/>
      <dgm:t>
        <a:bodyPr/>
        <a:lstStyle/>
        <a:p>
          <a:endParaRPr lang="en-US" sz="1000" b="1"/>
        </a:p>
      </dgm:t>
    </dgm:pt>
    <dgm:pt modelId="{5A52161F-0AFE-4048-868E-3C68E048B6CC}" type="sibTrans" cxnId="{B629509D-1940-7843-BC51-52D15A2481AB}">
      <dgm:prSet/>
      <dgm:spPr/>
      <dgm:t>
        <a:bodyPr/>
        <a:lstStyle/>
        <a:p>
          <a:endParaRPr lang="en-US" sz="1000" b="1"/>
        </a:p>
      </dgm:t>
    </dgm:pt>
    <dgm:pt modelId="{8FB49840-34FA-7948-B216-1FBA00BB8875}">
      <dgm:prSet custT="1"/>
      <dgm:spPr>
        <a:solidFill>
          <a:schemeClr val="accent1">
            <a:lumMod val="20000"/>
            <a:lumOff val="80000"/>
          </a:schemeClr>
        </a:solidFill>
      </dgm:spPr>
      <dgm:t>
        <a:bodyPr/>
        <a:lstStyle/>
        <a:p>
          <a:r>
            <a:rPr lang="en-US" sz="1000"/>
            <a:t>Data Lakes for Big Data &amp; AI </a:t>
          </a:r>
        </a:p>
      </dgm:t>
    </dgm:pt>
    <dgm:pt modelId="{741C7239-47B1-ED47-B25B-CA482E06C5E4}" type="parTrans" cxnId="{62FFFB96-5EE6-D64A-9635-865DA0A016F3}">
      <dgm:prSet/>
      <dgm:spPr/>
      <dgm:t>
        <a:bodyPr/>
        <a:lstStyle/>
        <a:p>
          <a:endParaRPr lang="en-US"/>
        </a:p>
      </dgm:t>
    </dgm:pt>
    <dgm:pt modelId="{B8165C98-8065-7E42-8DCA-8CA4E9DFFAF5}" type="sibTrans" cxnId="{62FFFB96-5EE6-D64A-9635-865DA0A016F3}">
      <dgm:prSet/>
      <dgm:spPr/>
      <dgm:t>
        <a:bodyPr/>
        <a:lstStyle/>
        <a:p>
          <a:endParaRPr lang="en-US"/>
        </a:p>
      </dgm:t>
    </dgm:pt>
    <dgm:pt modelId="{7CC24A07-0247-2B48-BFA0-9688188F8F0B}" type="pres">
      <dgm:prSet presAssocID="{8C724FE2-07F4-AB48-8098-1F9792F824C0}" presName="Name0" presStyleCnt="0">
        <dgm:presLayoutVars>
          <dgm:dir/>
          <dgm:resizeHandles val="exact"/>
        </dgm:presLayoutVars>
      </dgm:prSet>
      <dgm:spPr/>
    </dgm:pt>
    <dgm:pt modelId="{FBC483E8-3444-5349-BF61-65D4365CBA45}" type="pres">
      <dgm:prSet presAssocID="{4161081A-CC67-9A4B-864C-68BFD329A1CC}" presName="parTxOnly" presStyleLbl="node1" presStyleIdx="0" presStyleCnt="6" custScaleX="86572">
        <dgm:presLayoutVars>
          <dgm:bulletEnabled val="1"/>
        </dgm:presLayoutVars>
      </dgm:prSet>
      <dgm:spPr/>
    </dgm:pt>
    <dgm:pt modelId="{21F30C75-C5B3-F144-AFD7-2737A6B1E3A0}" type="pres">
      <dgm:prSet presAssocID="{0B1D92F2-11E8-DB4A-9DB7-38F1D3DAE310}" presName="parSpace" presStyleCnt="0"/>
      <dgm:spPr/>
    </dgm:pt>
    <dgm:pt modelId="{B554BC9E-1666-1549-9670-7336C0E91747}" type="pres">
      <dgm:prSet presAssocID="{F90C7F46-2283-B74B-8537-9295277B37E1}" presName="parTxOnly" presStyleLbl="node1" presStyleIdx="1" presStyleCnt="6" custScaleX="88570">
        <dgm:presLayoutVars>
          <dgm:bulletEnabled val="1"/>
        </dgm:presLayoutVars>
      </dgm:prSet>
      <dgm:spPr/>
    </dgm:pt>
    <dgm:pt modelId="{9817EFCD-0ACF-1F47-A375-E7120AA78F94}" type="pres">
      <dgm:prSet presAssocID="{D21D37AB-C92E-5749-87FF-E8EF11C98EBD}" presName="parSpace" presStyleCnt="0"/>
      <dgm:spPr/>
    </dgm:pt>
    <dgm:pt modelId="{D3C5EC13-71A2-CA41-97FB-AE2AB3A23AD5}" type="pres">
      <dgm:prSet presAssocID="{FE7C950F-7AD8-8F42-9A9D-BC3FB8D9C9EE}" presName="parTxOnly" presStyleLbl="node1" presStyleIdx="2" presStyleCnt="6" custScaleX="77100" custLinFactNeighborX="-401" custLinFactNeighborY="8375">
        <dgm:presLayoutVars>
          <dgm:bulletEnabled val="1"/>
        </dgm:presLayoutVars>
      </dgm:prSet>
      <dgm:spPr/>
    </dgm:pt>
    <dgm:pt modelId="{48104934-0434-104D-B01A-7E6FF4D588CB}" type="pres">
      <dgm:prSet presAssocID="{2D576E18-2AB7-C54E-A33C-2C7BEE5E1686}" presName="parSpace" presStyleCnt="0"/>
      <dgm:spPr/>
    </dgm:pt>
    <dgm:pt modelId="{B742941B-14F4-8A4A-AF8F-9EE2C844F327}" type="pres">
      <dgm:prSet presAssocID="{22B10F64-9F74-C74C-AB1D-C16F387B397C}" presName="parTxOnly" presStyleLbl="node1" presStyleIdx="3" presStyleCnt="6">
        <dgm:presLayoutVars>
          <dgm:bulletEnabled val="1"/>
        </dgm:presLayoutVars>
      </dgm:prSet>
      <dgm:spPr/>
    </dgm:pt>
    <dgm:pt modelId="{26AD0DC6-FB6A-D441-B48E-47D76D50ABCC}" type="pres">
      <dgm:prSet presAssocID="{D8FEB465-6E74-B048-83EE-6B3E23A2FACA}" presName="parSpace" presStyleCnt="0"/>
      <dgm:spPr/>
    </dgm:pt>
    <dgm:pt modelId="{6BFC531D-86C9-CA41-95A7-A5FC43E08EFF}" type="pres">
      <dgm:prSet presAssocID="{8FB49840-34FA-7948-B216-1FBA00BB8875}" presName="parTxOnly" presStyleLbl="node1" presStyleIdx="4" presStyleCnt="6">
        <dgm:presLayoutVars>
          <dgm:bulletEnabled val="1"/>
        </dgm:presLayoutVars>
      </dgm:prSet>
      <dgm:spPr/>
    </dgm:pt>
    <dgm:pt modelId="{52A3769C-E238-B540-8CA5-D87FC793CB7A}" type="pres">
      <dgm:prSet presAssocID="{B8165C98-8065-7E42-8DCA-8CA4E9DFFAF5}" presName="parSpace" presStyleCnt="0"/>
      <dgm:spPr/>
    </dgm:pt>
    <dgm:pt modelId="{B9BA53DA-35CC-484A-BDE4-E054A67A491C}" type="pres">
      <dgm:prSet presAssocID="{BE994F65-293C-6546-AEA7-819FA0CB365A}" presName="parTxOnly" presStyleLbl="node1" presStyleIdx="5" presStyleCnt="6">
        <dgm:presLayoutVars>
          <dgm:bulletEnabled val="1"/>
        </dgm:presLayoutVars>
      </dgm:prSet>
      <dgm:spPr/>
    </dgm:pt>
  </dgm:ptLst>
  <dgm:cxnLst>
    <dgm:cxn modelId="{68CA616B-9A35-104C-8FB8-54FBEE4B1968}" srcId="{8C724FE2-07F4-AB48-8098-1F9792F824C0}" destId="{FE7C950F-7AD8-8F42-9A9D-BC3FB8D9C9EE}" srcOrd="2" destOrd="0" parTransId="{68F7270F-832D-6142-A837-5FD590C06112}" sibTransId="{2D576E18-2AB7-C54E-A33C-2C7BEE5E1686}"/>
    <dgm:cxn modelId="{5B08DF71-D8F5-BE4F-9DE3-DE3E0B3AB44D}" type="presOf" srcId="{4161081A-CC67-9A4B-864C-68BFD329A1CC}" destId="{FBC483E8-3444-5349-BF61-65D4365CBA45}" srcOrd="0" destOrd="0" presId="urn:microsoft.com/office/officeart/2005/8/layout/hChevron3"/>
    <dgm:cxn modelId="{396D3D74-E4BF-A349-A1F6-6906B394DEF2}" type="presOf" srcId="{BE994F65-293C-6546-AEA7-819FA0CB365A}" destId="{B9BA53DA-35CC-484A-BDE4-E054A67A491C}" srcOrd="0" destOrd="0" presId="urn:microsoft.com/office/officeart/2005/8/layout/hChevron3"/>
    <dgm:cxn modelId="{AA7FAD54-A699-064C-858D-9EFA12A60023}" srcId="{8C724FE2-07F4-AB48-8098-1F9792F824C0}" destId="{4161081A-CC67-9A4B-864C-68BFD329A1CC}" srcOrd="0" destOrd="0" parTransId="{D326D5AF-F5FE-D54E-932B-7C853AC7DBFD}" sibTransId="{0B1D92F2-11E8-DB4A-9DB7-38F1D3DAE310}"/>
    <dgm:cxn modelId="{24C9095A-AD66-A547-826E-45DDCF681654}" type="presOf" srcId="{22B10F64-9F74-C74C-AB1D-C16F387B397C}" destId="{B742941B-14F4-8A4A-AF8F-9EE2C844F327}" srcOrd="0" destOrd="0" presId="urn:microsoft.com/office/officeart/2005/8/layout/hChevron3"/>
    <dgm:cxn modelId="{5A00957C-2E0E-6D45-8410-93917810C8DC}" type="presOf" srcId="{F90C7F46-2283-B74B-8537-9295277B37E1}" destId="{B554BC9E-1666-1549-9670-7336C0E91747}" srcOrd="0" destOrd="0" presId="urn:microsoft.com/office/officeart/2005/8/layout/hChevron3"/>
    <dgm:cxn modelId="{62FFFB96-5EE6-D64A-9635-865DA0A016F3}" srcId="{8C724FE2-07F4-AB48-8098-1F9792F824C0}" destId="{8FB49840-34FA-7948-B216-1FBA00BB8875}" srcOrd="4" destOrd="0" parTransId="{741C7239-47B1-ED47-B25B-CA482E06C5E4}" sibTransId="{B8165C98-8065-7E42-8DCA-8CA4E9DFFAF5}"/>
    <dgm:cxn modelId="{B629509D-1940-7843-BC51-52D15A2481AB}" srcId="{8C724FE2-07F4-AB48-8098-1F9792F824C0}" destId="{BE994F65-293C-6546-AEA7-819FA0CB365A}" srcOrd="5" destOrd="0" parTransId="{5BD25967-8B03-1341-883B-3A7CF73252E0}" sibTransId="{5A52161F-0AFE-4048-868E-3C68E048B6CC}"/>
    <dgm:cxn modelId="{305F09BC-B8B3-684E-9C28-85327E81CD89}" type="presOf" srcId="{8FB49840-34FA-7948-B216-1FBA00BB8875}" destId="{6BFC531D-86C9-CA41-95A7-A5FC43E08EFF}" srcOrd="0" destOrd="0" presId="urn:microsoft.com/office/officeart/2005/8/layout/hChevron3"/>
    <dgm:cxn modelId="{FF2823CB-B709-2547-88B1-A8DA95DFC20A}" type="presOf" srcId="{8C724FE2-07F4-AB48-8098-1F9792F824C0}" destId="{7CC24A07-0247-2B48-BFA0-9688188F8F0B}" srcOrd="0" destOrd="0" presId="urn:microsoft.com/office/officeart/2005/8/layout/hChevron3"/>
    <dgm:cxn modelId="{AA9581CF-D4B1-9D4C-A4E4-18DC5D3DCE10}" type="presOf" srcId="{FE7C950F-7AD8-8F42-9A9D-BC3FB8D9C9EE}" destId="{D3C5EC13-71A2-CA41-97FB-AE2AB3A23AD5}" srcOrd="0" destOrd="0" presId="urn:microsoft.com/office/officeart/2005/8/layout/hChevron3"/>
    <dgm:cxn modelId="{CF36D4F0-C830-7A41-983A-7B12A7D9E993}" srcId="{8C724FE2-07F4-AB48-8098-1F9792F824C0}" destId="{F90C7F46-2283-B74B-8537-9295277B37E1}" srcOrd="1" destOrd="0" parTransId="{D4FE29D5-7946-BF45-878C-784E8CFDDACD}" sibTransId="{D21D37AB-C92E-5749-87FF-E8EF11C98EBD}"/>
    <dgm:cxn modelId="{44D6EBFF-9A71-3248-9552-C9453BFBCF60}" srcId="{8C724FE2-07F4-AB48-8098-1F9792F824C0}" destId="{22B10F64-9F74-C74C-AB1D-C16F387B397C}" srcOrd="3" destOrd="0" parTransId="{C444BEED-2595-694C-A29D-D566AE80CC39}" sibTransId="{D8FEB465-6E74-B048-83EE-6B3E23A2FACA}"/>
    <dgm:cxn modelId="{3E050C2D-E4B5-8C46-B3E2-E7D6E168392F}" type="presParOf" srcId="{7CC24A07-0247-2B48-BFA0-9688188F8F0B}" destId="{FBC483E8-3444-5349-BF61-65D4365CBA45}" srcOrd="0" destOrd="0" presId="urn:microsoft.com/office/officeart/2005/8/layout/hChevron3"/>
    <dgm:cxn modelId="{241A4C32-2167-C448-9E5D-7E030D7DEFD1}" type="presParOf" srcId="{7CC24A07-0247-2B48-BFA0-9688188F8F0B}" destId="{21F30C75-C5B3-F144-AFD7-2737A6B1E3A0}" srcOrd="1" destOrd="0" presId="urn:microsoft.com/office/officeart/2005/8/layout/hChevron3"/>
    <dgm:cxn modelId="{1EC763F2-389B-4743-B111-3B5B112DCD0F}" type="presParOf" srcId="{7CC24A07-0247-2B48-BFA0-9688188F8F0B}" destId="{B554BC9E-1666-1549-9670-7336C0E91747}" srcOrd="2" destOrd="0" presId="urn:microsoft.com/office/officeart/2005/8/layout/hChevron3"/>
    <dgm:cxn modelId="{319864F6-F5E6-5B4E-9DA3-7E9FD3637760}" type="presParOf" srcId="{7CC24A07-0247-2B48-BFA0-9688188F8F0B}" destId="{9817EFCD-0ACF-1F47-A375-E7120AA78F94}" srcOrd="3" destOrd="0" presId="urn:microsoft.com/office/officeart/2005/8/layout/hChevron3"/>
    <dgm:cxn modelId="{EA703666-123C-AE46-8172-D1B0019B39C8}" type="presParOf" srcId="{7CC24A07-0247-2B48-BFA0-9688188F8F0B}" destId="{D3C5EC13-71A2-CA41-97FB-AE2AB3A23AD5}" srcOrd="4" destOrd="0" presId="urn:microsoft.com/office/officeart/2005/8/layout/hChevron3"/>
    <dgm:cxn modelId="{A900DC0D-2C91-A54A-9660-68614B70D505}" type="presParOf" srcId="{7CC24A07-0247-2B48-BFA0-9688188F8F0B}" destId="{48104934-0434-104D-B01A-7E6FF4D588CB}" srcOrd="5" destOrd="0" presId="urn:microsoft.com/office/officeart/2005/8/layout/hChevron3"/>
    <dgm:cxn modelId="{0A63CCD6-EDFB-3540-A587-FF63732E478C}" type="presParOf" srcId="{7CC24A07-0247-2B48-BFA0-9688188F8F0B}" destId="{B742941B-14F4-8A4A-AF8F-9EE2C844F327}" srcOrd="6" destOrd="0" presId="urn:microsoft.com/office/officeart/2005/8/layout/hChevron3"/>
    <dgm:cxn modelId="{01774B0F-FFA0-C74B-9CE3-465BDE843BFC}" type="presParOf" srcId="{7CC24A07-0247-2B48-BFA0-9688188F8F0B}" destId="{26AD0DC6-FB6A-D441-B48E-47D76D50ABCC}" srcOrd="7" destOrd="0" presId="urn:microsoft.com/office/officeart/2005/8/layout/hChevron3"/>
    <dgm:cxn modelId="{3A96451B-DDA5-DA46-A3E3-B668BF1FBC66}" type="presParOf" srcId="{7CC24A07-0247-2B48-BFA0-9688188F8F0B}" destId="{6BFC531D-86C9-CA41-95A7-A5FC43E08EFF}" srcOrd="8" destOrd="0" presId="urn:microsoft.com/office/officeart/2005/8/layout/hChevron3"/>
    <dgm:cxn modelId="{36069107-EA12-5A48-91C8-199B29805AD5}" type="presParOf" srcId="{7CC24A07-0247-2B48-BFA0-9688188F8F0B}" destId="{52A3769C-E238-B540-8CA5-D87FC793CB7A}" srcOrd="9" destOrd="0" presId="urn:microsoft.com/office/officeart/2005/8/layout/hChevron3"/>
    <dgm:cxn modelId="{8E59AFC3-492B-B34C-BCEF-1A656981C96C}" type="presParOf" srcId="{7CC24A07-0247-2B48-BFA0-9688188F8F0B}" destId="{B9BA53DA-35CC-484A-BDE4-E054A67A491C}" srcOrd="10"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99" y="0"/>
          <a:ext cx="1122307" cy="375945"/>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99" y="0"/>
        <a:ext cx="1028321" cy="375945"/>
      </dsp:txXfrm>
    </dsp:sp>
    <dsp:sp modelId="{B554BC9E-1666-1549-9670-7336C0E91747}">
      <dsp:nvSpPr>
        <dsp:cNvPr id="0" name=""/>
        <dsp:cNvSpPr/>
      </dsp:nvSpPr>
      <dsp:spPr>
        <a:xfrm>
          <a:off x="865329" y="0"/>
          <a:ext cx="114820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53302" y="0"/>
        <a:ext cx="772264" cy="375945"/>
      </dsp:txXfrm>
    </dsp:sp>
    <dsp:sp modelId="{D3C5EC13-71A2-CA41-97FB-AE2AB3A23AD5}">
      <dsp:nvSpPr>
        <dsp:cNvPr id="0" name=""/>
        <dsp:cNvSpPr/>
      </dsp:nvSpPr>
      <dsp:spPr>
        <a:xfrm>
          <a:off x="1753221" y="0"/>
          <a:ext cx="99951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41194" y="0"/>
        <a:ext cx="623568" cy="375945"/>
      </dsp:txXfrm>
    </dsp:sp>
    <dsp:sp modelId="{B742941B-14F4-8A4A-AF8F-9EE2C844F327}">
      <dsp:nvSpPr>
        <dsp:cNvPr id="0" name=""/>
        <dsp:cNvSpPr/>
      </dsp:nvSpPr>
      <dsp:spPr>
        <a:xfrm>
          <a:off x="2494497" y="0"/>
          <a:ext cx="129638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82470" y="0"/>
        <a:ext cx="920440" cy="375945"/>
      </dsp:txXfrm>
    </dsp:sp>
    <dsp:sp modelId="{6BFC531D-86C9-CA41-95A7-A5FC43E08EFF}">
      <dsp:nvSpPr>
        <dsp:cNvPr id="0" name=""/>
        <dsp:cNvSpPr/>
      </dsp:nvSpPr>
      <dsp:spPr>
        <a:xfrm>
          <a:off x="3531606" y="0"/>
          <a:ext cx="129638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Data Lakes for Big Data &amp; AI </a:t>
          </a:r>
        </a:p>
      </dsp:txBody>
      <dsp:txXfrm>
        <a:off x="3719579" y="0"/>
        <a:ext cx="920440" cy="375945"/>
      </dsp:txXfrm>
    </dsp:sp>
    <dsp:sp modelId="{B9BA53DA-35CC-484A-BDE4-E054A67A491C}">
      <dsp:nvSpPr>
        <dsp:cNvPr id="0" name=""/>
        <dsp:cNvSpPr/>
      </dsp:nvSpPr>
      <dsp:spPr>
        <a:xfrm>
          <a:off x="4568714" y="0"/>
          <a:ext cx="129638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756687" y="0"/>
        <a:ext cx="920440" cy="37594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85" y="0"/>
          <a:ext cx="1115505" cy="375945"/>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85" y="0"/>
        <a:ext cx="1021519" cy="375945"/>
      </dsp:txXfrm>
    </dsp:sp>
    <dsp:sp modelId="{B554BC9E-1666-1549-9670-7336C0E91747}">
      <dsp:nvSpPr>
        <dsp:cNvPr id="0" name=""/>
        <dsp:cNvSpPr/>
      </dsp:nvSpPr>
      <dsp:spPr>
        <a:xfrm>
          <a:off x="860084" y="0"/>
          <a:ext cx="1141250"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48057" y="0"/>
        <a:ext cx="765305" cy="375945"/>
      </dsp:txXfrm>
    </dsp:sp>
    <dsp:sp modelId="{D3C5EC13-71A2-CA41-97FB-AE2AB3A23AD5}">
      <dsp:nvSpPr>
        <dsp:cNvPr id="0" name=""/>
        <dsp:cNvSpPr/>
      </dsp:nvSpPr>
      <dsp:spPr>
        <a:xfrm>
          <a:off x="1742595" y="0"/>
          <a:ext cx="993455"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30568" y="0"/>
        <a:ext cx="617510" cy="375945"/>
      </dsp:txXfrm>
    </dsp:sp>
    <dsp:sp modelId="{B742941B-14F4-8A4A-AF8F-9EE2C844F327}">
      <dsp:nvSpPr>
        <dsp:cNvPr id="0" name=""/>
        <dsp:cNvSpPr/>
      </dsp:nvSpPr>
      <dsp:spPr>
        <a:xfrm>
          <a:off x="2479379" y="0"/>
          <a:ext cx="128852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67352" y="0"/>
        <a:ext cx="912584" cy="375945"/>
      </dsp:txXfrm>
    </dsp:sp>
    <dsp:sp modelId="{6BFC531D-86C9-CA41-95A7-A5FC43E08EFF}">
      <dsp:nvSpPr>
        <dsp:cNvPr id="0" name=""/>
        <dsp:cNvSpPr/>
      </dsp:nvSpPr>
      <dsp:spPr>
        <a:xfrm>
          <a:off x="3510202" y="0"/>
          <a:ext cx="128852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Data Lakes for Big Data &amp; AI </a:t>
          </a:r>
        </a:p>
      </dsp:txBody>
      <dsp:txXfrm>
        <a:off x="3698175" y="0"/>
        <a:ext cx="912584" cy="375945"/>
      </dsp:txXfrm>
    </dsp:sp>
    <dsp:sp modelId="{B9BA53DA-35CC-484A-BDE4-E054A67A491C}">
      <dsp:nvSpPr>
        <dsp:cNvPr id="0" name=""/>
        <dsp:cNvSpPr/>
      </dsp:nvSpPr>
      <dsp:spPr>
        <a:xfrm>
          <a:off x="4541025" y="0"/>
          <a:ext cx="128852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728998" y="0"/>
        <a:ext cx="912584" cy="3759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90" y="0"/>
          <a:ext cx="1118068" cy="375945"/>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90" y="0"/>
        <a:ext cx="1024082" cy="375945"/>
      </dsp:txXfrm>
    </dsp:sp>
    <dsp:sp modelId="{B554BC9E-1666-1549-9670-7336C0E91747}">
      <dsp:nvSpPr>
        <dsp:cNvPr id="0" name=""/>
        <dsp:cNvSpPr/>
      </dsp:nvSpPr>
      <dsp:spPr>
        <a:xfrm>
          <a:off x="862060" y="0"/>
          <a:ext cx="1143872" cy="375945"/>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50033" y="0"/>
        <a:ext cx="767927" cy="375945"/>
      </dsp:txXfrm>
    </dsp:sp>
    <dsp:sp modelId="{D3C5EC13-71A2-CA41-97FB-AE2AB3A23AD5}">
      <dsp:nvSpPr>
        <dsp:cNvPr id="0" name=""/>
        <dsp:cNvSpPr/>
      </dsp:nvSpPr>
      <dsp:spPr>
        <a:xfrm>
          <a:off x="1746599" y="0"/>
          <a:ext cx="99573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34572" y="0"/>
        <a:ext cx="619793" cy="375945"/>
      </dsp:txXfrm>
    </dsp:sp>
    <dsp:sp modelId="{B742941B-14F4-8A4A-AF8F-9EE2C844F327}">
      <dsp:nvSpPr>
        <dsp:cNvPr id="0" name=""/>
        <dsp:cNvSpPr/>
      </dsp:nvSpPr>
      <dsp:spPr>
        <a:xfrm>
          <a:off x="2485076" y="0"/>
          <a:ext cx="129148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73049" y="0"/>
        <a:ext cx="915544" cy="375945"/>
      </dsp:txXfrm>
    </dsp:sp>
    <dsp:sp modelId="{6BFC531D-86C9-CA41-95A7-A5FC43E08EFF}">
      <dsp:nvSpPr>
        <dsp:cNvPr id="0" name=""/>
        <dsp:cNvSpPr/>
      </dsp:nvSpPr>
      <dsp:spPr>
        <a:xfrm>
          <a:off x="3518268" y="0"/>
          <a:ext cx="129148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0" kern="1200"/>
            <a:t>Data Lakes for Big Data &amp; AI </a:t>
          </a:r>
        </a:p>
      </dsp:txBody>
      <dsp:txXfrm>
        <a:off x="3706241" y="0"/>
        <a:ext cx="915544" cy="375945"/>
      </dsp:txXfrm>
    </dsp:sp>
    <dsp:sp modelId="{B9BA53DA-35CC-484A-BDE4-E054A67A491C}">
      <dsp:nvSpPr>
        <dsp:cNvPr id="0" name=""/>
        <dsp:cNvSpPr/>
      </dsp:nvSpPr>
      <dsp:spPr>
        <a:xfrm>
          <a:off x="4551459" y="0"/>
          <a:ext cx="129148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739432" y="0"/>
        <a:ext cx="915544" cy="3759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05" y="0"/>
          <a:ext cx="1076734" cy="375945"/>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05" y="0"/>
        <a:ext cx="982748" cy="375945"/>
      </dsp:txXfrm>
    </dsp:sp>
    <dsp:sp modelId="{B554BC9E-1666-1549-9670-7336C0E91747}">
      <dsp:nvSpPr>
        <dsp:cNvPr id="0" name=""/>
        <dsp:cNvSpPr/>
      </dsp:nvSpPr>
      <dsp:spPr>
        <a:xfrm>
          <a:off x="830191" y="0"/>
          <a:ext cx="110158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18164" y="0"/>
        <a:ext cx="725639" cy="375945"/>
      </dsp:txXfrm>
    </dsp:sp>
    <dsp:sp modelId="{D3C5EC13-71A2-CA41-97FB-AE2AB3A23AD5}">
      <dsp:nvSpPr>
        <dsp:cNvPr id="0" name=""/>
        <dsp:cNvSpPr/>
      </dsp:nvSpPr>
      <dsp:spPr>
        <a:xfrm>
          <a:off x="1682028" y="0"/>
          <a:ext cx="95892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870001" y="0"/>
        <a:ext cx="582981" cy="375945"/>
      </dsp:txXfrm>
    </dsp:sp>
    <dsp:sp modelId="{B742941B-14F4-8A4A-AF8F-9EE2C844F327}">
      <dsp:nvSpPr>
        <dsp:cNvPr id="0" name=""/>
        <dsp:cNvSpPr/>
      </dsp:nvSpPr>
      <dsp:spPr>
        <a:xfrm>
          <a:off x="2393204" y="0"/>
          <a:ext cx="124374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581177" y="0"/>
        <a:ext cx="867799" cy="375945"/>
      </dsp:txXfrm>
    </dsp:sp>
    <dsp:sp modelId="{6BFC531D-86C9-CA41-95A7-A5FC43E08EFF}">
      <dsp:nvSpPr>
        <dsp:cNvPr id="0" name=""/>
        <dsp:cNvSpPr/>
      </dsp:nvSpPr>
      <dsp:spPr>
        <a:xfrm>
          <a:off x="3388199" y="0"/>
          <a:ext cx="124374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Data Lakes for Big Data &amp; AI </a:t>
          </a:r>
        </a:p>
      </dsp:txBody>
      <dsp:txXfrm>
        <a:off x="3576172" y="0"/>
        <a:ext cx="867799" cy="375945"/>
      </dsp:txXfrm>
    </dsp:sp>
    <dsp:sp modelId="{B9BA53DA-35CC-484A-BDE4-E054A67A491C}">
      <dsp:nvSpPr>
        <dsp:cNvPr id="0" name=""/>
        <dsp:cNvSpPr/>
      </dsp:nvSpPr>
      <dsp:spPr>
        <a:xfrm>
          <a:off x="4383195" y="0"/>
          <a:ext cx="124374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571168" y="0"/>
        <a:ext cx="867799" cy="3759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308" y="0"/>
          <a:ext cx="1127165" cy="375945"/>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308" y="0"/>
        <a:ext cx="1033179" cy="375945"/>
      </dsp:txXfrm>
    </dsp:sp>
    <dsp:sp modelId="{B554BC9E-1666-1549-9670-7336C0E91747}">
      <dsp:nvSpPr>
        <dsp:cNvPr id="0" name=""/>
        <dsp:cNvSpPr/>
      </dsp:nvSpPr>
      <dsp:spPr>
        <a:xfrm>
          <a:off x="869075" y="0"/>
          <a:ext cx="115317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57048" y="0"/>
        <a:ext cx="777234" cy="375945"/>
      </dsp:txXfrm>
    </dsp:sp>
    <dsp:sp modelId="{D3C5EC13-71A2-CA41-97FB-AE2AB3A23AD5}">
      <dsp:nvSpPr>
        <dsp:cNvPr id="0" name=""/>
        <dsp:cNvSpPr/>
      </dsp:nvSpPr>
      <dsp:spPr>
        <a:xfrm>
          <a:off x="1760810" y="0"/>
          <a:ext cx="1003840"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48783" y="0"/>
        <a:ext cx="627895" cy="375945"/>
      </dsp:txXfrm>
    </dsp:sp>
    <dsp:sp modelId="{B742941B-14F4-8A4A-AF8F-9EE2C844F327}">
      <dsp:nvSpPr>
        <dsp:cNvPr id="0" name=""/>
        <dsp:cNvSpPr/>
      </dsp:nvSpPr>
      <dsp:spPr>
        <a:xfrm>
          <a:off x="2505296" y="0"/>
          <a:ext cx="130199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93269" y="0"/>
        <a:ext cx="926053" cy="375945"/>
      </dsp:txXfrm>
    </dsp:sp>
    <dsp:sp modelId="{6BFC531D-86C9-CA41-95A7-A5FC43E08EFF}">
      <dsp:nvSpPr>
        <dsp:cNvPr id="0" name=""/>
        <dsp:cNvSpPr/>
      </dsp:nvSpPr>
      <dsp:spPr>
        <a:xfrm>
          <a:off x="3546894" y="0"/>
          <a:ext cx="130199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Data Lakes for Big Data &amp; AI </a:t>
          </a:r>
        </a:p>
      </dsp:txBody>
      <dsp:txXfrm>
        <a:off x="3734867" y="0"/>
        <a:ext cx="926053" cy="375945"/>
      </dsp:txXfrm>
    </dsp:sp>
    <dsp:sp modelId="{B9BA53DA-35CC-484A-BDE4-E054A67A491C}">
      <dsp:nvSpPr>
        <dsp:cNvPr id="0" name=""/>
        <dsp:cNvSpPr/>
      </dsp:nvSpPr>
      <dsp:spPr>
        <a:xfrm>
          <a:off x="4588492" y="0"/>
          <a:ext cx="1301998"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776465" y="0"/>
        <a:ext cx="926053" cy="3759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37" y="0"/>
          <a:ext cx="1092184" cy="375945"/>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37" y="0"/>
        <a:ext cx="998198" cy="375945"/>
      </dsp:txXfrm>
    </dsp:sp>
    <dsp:sp modelId="{B554BC9E-1666-1549-9670-7336C0E91747}">
      <dsp:nvSpPr>
        <dsp:cNvPr id="0" name=""/>
        <dsp:cNvSpPr/>
      </dsp:nvSpPr>
      <dsp:spPr>
        <a:xfrm>
          <a:off x="842103" y="0"/>
          <a:ext cx="111739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30076" y="0"/>
        <a:ext cx="741446" cy="375945"/>
      </dsp:txXfrm>
    </dsp:sp>
    <dsp:sp modelId="{D3C5EC13-71A2-CA41-97FB-AE2AB3A23AD5}">
      <dsp:nvSpPr>
        <dsp:cNvPr id="0" name=""/>
        <dsp:cNvSpPr/>
      </dsp:nvSpPr>
      <dsp:spPr>
        <a:xfrm>
          <a:off x="1706165" y="0"/>
          <a:ext cx="97268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894138" y="0"/>
        <a:ext cx="596741" cy="375945"/>
      </dsp:txXfrm>
    </dsp:sp>
    <dsp:sp modelId="{B742941B-14F4-8A4A-AF8F-9EE2C844F327}">
      <dsp:nvSpPr>
        <dsp:cNvPr id="0" name=""/>
        <dsp:cNvSpPr/>
      </dsp:nvSpPr>
      <dsp:spPr>
        <a:xfrm>
          <a:off x="2427545" y="0"/>
          <a:ext cx="126159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15518" y="0"/>
        <a:ext cx="885646" cy="375945"/>
      </dsp:txXfrm>
    </dsp:sp>
    <dsp:sp modelId="{6BFC531D-86C9-CA41-95A7-A5FC43E08EFF}">
      <dsp:nvSpPr>
        <dsp:cNvPr id="0" name=""/>
        <dsp:cNvSpPr/>
      </dsp:nvSpPr>
      <dsp:spPr>
        <a:xfrm>
          <a:off x="3436818" y="0"/>
          <a:ext cx="126159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Data Lakes for Big Data &amp; AI </a:t>
          </a:r>
        </a:p>
      </dsp:txBody>
      <dsp:txXfrm>
        <a:off x="3624791" y="0"/>
        <a:ext cx="885646" cy="375945"/>
      </dsp:txXfrm>
    </dsp:sp>
    <dsp:sp modelId="{B9BA53DA-35CC-484A-BDE4-E054A67A491C}">
      <dsp:nvSpPr>
        <dsp:cNvPr id="0" name=""/>
        <dsp:cNvSpPr/>
      </dsp:nvSpPr>
      <dsp:spPr>
        <a:xfrm>
          <a:off x="4446091" y="0"/>
          <a:ext cx="126159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634064" y="0"/>
        <a:ext cx="885646" cy="3759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303" y="0"/>
          <a:ext cx="1124389" cy="375945"/>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303" y="0"/>
        <a:ext cx="1030403" cy="375945"/>
      </dsp:txXfrm>
    </dsp:sp>
    <dsp:sp modelId="{B554BC9E-1666-1549-9670-7336C0E91747}">
      <dsp:nvSpPr>
        <dsp:cNvPr id="0" name=""/>
        <dsp:cNvSpPr/>
      </dsp:nvSpPr>
      <dsp:spPr>
        <a:xfrm>
          <a:off x="866934" y="0"/>
          <a:ext cx="115033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54907" y="0"/>
        <a:ext cx="774394" cy="375945"/>
      </dsp:txXfrm>
    </dsp:sp>
    <dsp:sp modelId="{D3C5EC13-71A2-CA41-97FB-AE2AB3A23AD5}">
      <dsp:nvSpPr>
        <dsp:cNvPr id="0" name=""/>
        <dsp:cNvSpPr/>
      </dsp:nvSpPr>
      <dsp:spPr>
        <a:xfrm>
          <a:off x="1756473" y="0"/>
          <a:ext cx="1001367"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44446" y="0"/>
        <a:ext cx="625422" cy="375945"/>
      </dsp:txXfrm>
    </dsp:sp>
    <dsp:sp modelId="{B742941B-14F4-8A4A-AF8F-9EE2C844F327}">
      <dsp:nvSpPr>
        <dsp:cNvPr id="0" name=""/>
        <dsp:cNvSpPr/>
      </dsp:nvSpPr>
      <dsp:spPr>
        <a:xfrm>
          <a:off x="2499125" y="0"/>
          <a:ext cx="1298790"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87098" y="0"/>
        <a:ext cx="922845" cy="375945"/>
      </dsp:txXfrm>
    </dsp:sp>
    <dsp:sp modelId="{6BFC531D-86C9-CA41-95A7-A5FC43E08EFF}">
      <dsp:nvSpPr>
        <dsp:cNvPr id="0" name=""/>
        <dsp:cNvSpPr/>
      </dsp:nvSpPr>
      <dsp:spPr>
        <a:xfrm>
          <a:off x="3538157" y="0"/>
          <a:ext cx="1298790"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Data Lakes for Big Data &amp; AI </a:t>
          </a:r>
        </a:p>
      </dsp:txBody>
      <dsp:txXfrm>
        <a:off x="3726130" y="0"/>
        <a:ext cx="922845" cy="375945"/>
      </dsp:txXfrm>
    </dsp:sp>
    <dsp:sp modelId="{B9BA53DA-35CC-484A-BDE4-E054A67A491C}">
      <dsp:nvSpPr>
        <dsp:cNvPr id="0" name=""/>
        <dsp:cNvSpPr/>
      </dsp:nvSpPr>
      <dsp:spPr>
        <a:xfrm>
          <a:off x="4577190" y="0"/>
          <a:ext cx="1298790"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765163" y="0"/>
        <a:ext cx="922845" cy="3759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33" y="0"/>
          <a:ext cx="1090241" cy="375945"/>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33" y="0"/>
        <a:ext cx="996255" cy="375945"/>
      </dsp:txXfrm>
    </dsp:sp>
    <dsp:sp modelId="{B554BC9E-1666-1549-9670-7336C0E91747}">
      <dsp:nvSpPr>
        <dsp:cNvPr id="0" name=""/>
        <dsp:cNvSpPr/>
      </dsp:nvSpPr>
      <dsp:spPr>
        <a:xfrm>
          <a:off x="840605" y="0"/>
          <a:ext cx="1115403"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28578" y="0"/>
        <a:ext cx="739458" cy="375945"/>
      </dsp:txXfrm>
    </dsp:sp>
    <dsp:sp modelId="{D3C5EC13-71A2-CA41-97FB-AE2AB3A23AD5}">
      <dsp:nvSpPr>
        <dsp:cNvPr id="0" name=""/>
        <dsp:cNvSpPr/>
      </dsp:nvSpPr>
      <dsp:spPr>
        <a:xfrm>
          <a:off x="1703129" y="0"/>
          <a:ext cx="97095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891102" y="0"/>
        <a:ext cx="595011" cy="375945"/>
      </dsp:txXfrm>
    </dsp:sp>
    <dsp:sp modelId="{B742941B-14F4-8A4A-AF8F-9EE2C844F327}">
      <dsp:nvSpPr>
        <dsp:cNvPr id="0" name=""/>
        <dsp:cNvSpPr/>
      </dsp:nvSpPr>
      <dsp:spPr>
        <a:xfrm>
          <a:off x="2423226" y="0"/>
          <a:ext cx="125934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11199" y="0"/>
        <a:ext cx="883401" cy="375945"/>
      </dsp:txXfrm>
    </dsp:sp>
    <dsp:sp modelId="{6BFC531D-86C9-CA41-95A7-A5FC43E08EFF}">
      <dsp:nvSpPr>
        <dsp:cNvPr id="0" name=""/>
        <dsp:cNvSpPr/>
      </dsp:nvSpPr>
      <dsp:spPr>
        <a:xfrm>
          <a:off x="3430703" y="0"/>
          <a:ext cx="125934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Data Lakes for Big Data &amp; AI </a:t>
          </a:r>
        </a:p>
      </dsp:txBody>
      <dsp:txXfrm>
        <a:off x="3618676" y="0"/>
        <a:ext cx="883401" cy="375945"/>
      </dsp:txXfrm>
    </dsp:sp>
    <dsp:sp modelId="{B9BA53DA-35CC-484A-BDE4-E054A67A491C}">
      <dsp:nvSpPr>
        <dsp:cNvPr id="0" name=""/>
        <dsp:cNvSpPr/>
      </dsp:nvSpPr>
      <dsp:spPr>
        <a:xfrm>
          <a:off x="4438180" y="0"/>
          <a:ext cx="125934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626153" y="0"/>
        <a:ext cx="883401" cy="3759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37" y="0"/>
          <a:ext cx="1092184" cy="375945"/>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37" y="0"/>
        <a:ext cx="998198" cy="375945"/>
      </dsp:txXfrm>
    </dsp:sp>
    <dsp:sp modelId="{B554BC9E-1666-1549-9670-7336C0E91747}">
      <dsp:nvSpPr>
        <dsp:cNvPr id="0" name=""/>
        <dsp:cNvSpPr/>
      </dsp:nvSpPr>
      <dsp:spPr>
        <a:xfrm>
          <a:off x="842103" y="0"/>
          <a:ext cx="1117391"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30076" y="0"/>
        <a:ext cx="741446" cy="375945"/>
      </dsp:txXfrm>
    </dsp:sp>
    <dsp:sp modelId="{D3C5EC13-71A2-CA41-97FB-AE2AB3A23AD5}">
      <dsp:nvSpPr>
        <dsp:cNvPr id="0" name=""/>
        <dsp:cNvSpPr/>
      </dsp:nvSpPr>
      <dsp:spPr>
        <a:xfrm>
          <a:off x="1706164" y="0"/>
          <a:ext cx="972686"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894137" y="0"/>
        <a:ext cx="596741" cy="375945"/>
      </dsp:txXfrm>
    </dsp:sp>
    <dsp:sp modelId="{B742941B-14F4-8A4A-AF8F-9EE2C844F327}">
      <dsp:nvSpPr>
        <dsp:cNvPr id="0" name=""/>
        <dsp:cNvSpPr/>
      </dsp:nvSpPr>
      <dsp:spPr>
        <a:xfrm>
          <a:off x="2427545" y="0"/>
          <a:ext cx="1261590"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15518" y="0"/>
        <a:ext cx="885645" cy="375945"/>
      </dsp:txXfrm>
    </dsp:sp>
    <dsp:sp modelId="{6BFC531D-86C9-CA41-95A7-A5FC43E08EFF}">
      <dsp:nvSpPr>
        <dsp:cNvPr id="0" name=""/>
        <dsp:cNvSpPr/>
      </dsp:nvSpPr>
      <dsp:spPr>
        <a:xfrm>
          <a:off x="3436817" y="0"/>
          <a:ext cx="1261590"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Data Lakes for Big Data &amp; AI </a:t>
          </a:r>
        </a:p>
      </dsp:txBody>
      <dsp:txXfrm>
        <a:off x="3624790" y="0"/>
        <a:ext cx="885645" cy="375945"/>
      </dsp:txXfrm>
    </dsp:sp>
    <dsp:sp modelId="{B9BA53DA-35CC-484A-BDE4-E054A67A491C}">
      <dsp:nvSpPr>
        <dsp:cNvPr id="0" name=""/>
        <dsp:cNvSpPr/>
      </dsp:nvSpPr>
      <dsp:spPr>
        <a:xfrm>
          <a:off x="4446090" y="0"/>
          <a:ext cx="1261590"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634063" y="0"/>
        <a:ext cx="885645" cy="3759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4A126-D99F-1842-B134-B8734550932E}">
      <dsp:nvSpPr>
        <dsp:cNvPr id="0" name=""/>
        <dsp:cNvSpPr/>
      </dsp:nvSpPr>
      <dsp:spPr>
        <a:xfrm>
          <a:off x="1614052" y="512649"/>
          <a:ext cx="1917762" cy="127914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spc="-15">
              <a:solidFill>
                <a:srgbClr val="585856"/>
              </a:solidFill>
              <a:latin typeface="Arial"/>
              <a:cs typeface="Arial"/>
            </a:rPr>
            <a:t>transparent and </a:t>
          </a:r>
          <a:r>
            <a:rPr lang="en-US" sz="1200" kern="1200" spc="-35">
              <a:solidFill>
                <a:srgbClr val="585856"/>
              </a:solidFill>
              <a:latin typeface="Arial"/>
              <a:cs typeface="Arial"/>
            </a:rPr>
            <a:t>open </a:t>
          </a:r>
          <a:r>
            <a:rPr lang="en-US" sz="1200" kern="1200" spc="-20">
              <a:solidFill>
                <a:srgbClr val="585856"/>
              </a:solidFill>
              <a:latin typeface="Arial"/>
              <a:cs typeface="Arial"/>
            </a:rPr>
            <a:t>process </a:t>
          </a:r>
          <a:r>
            <a:rPr lang="en-US" sz="1200" kern="1200">
              <a:solidFill>
                <a:srgbClr val="585856"/>
              </a:solidFill>
              <a:latin typeface="Arial"/>
              <a:cs typeface="Arial"/>
            </a:rPr>
            <a:t>for </a:t>
          </a:r>
          <a:r>
            <a:rPr lang="en-US" sz="1200" kern="1200" spc="-15">
              <a:solidFill>
                <a:srgbClr val="585856"/>
              </a:solidFill>
              <a:latin typeface="Arial"/>
              <a:cs typeface="Arial"/>
            </a:rPr>
            <a:t>planning and designing</a:t>
          </a:r>
          <a:endParaRPr lang="en-US" sz="1200" kern="1200"/>
        </a:p>
      </dsp:txBody>
      <dsp:txXfrm>
        <a:off x="1920894" y="512649"/>
        <a:ext cx="1610920" cy="1279147"/>
      </dsp:txXfrm>
    </dsp:sp>
    <dsp:sp modelId="{5E17D939-0961-7445-B44B-93A2E046FF3B}">
      <dsp:nvSpPr>
        <dsp:cNvPr id="0" name=""/>
        <dsp:cNvSpPr/>
      </dsp:nvSpPr>
      <dsp:spPr>
        <a:xfrm>
          <a:off x="1614052" y="1791796"/>
          <a:ext cx="1917762" cy="127914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spc="-25">
              <a:solidFill>
                <a:srgbClr val="585856"/>
              </a:solidFill>
              <a:latin typeface="Arial"/>
              <a:cs typeface="Arial"/>
            </a:rPr>
            <a:t>design </a:t>
          </a:r>
          <a:r>
            <a:rPr lang="en-US" sz="1200" kern="1200" spc="-20">
              <a:solidFill>
                <a:srgbClr val="585856"/>
              </a:solidFill>
              <a:latin typeface="Arial"/>
              <a:cs typeface="Arial"/>
            </a:rPr>
            <a:t>concepts </a:t>
          </a:r>
          <a:r>
            <a:rPr lang="en-US" sz="1200" kern="1200" spc="-15">
              <a:solidFill>
                <a:srgbClr val="585856"/>
              </a:solidFill>
              <a:latin typeface="Arial"/>
              <a:cs typeface="Arial"/>
            </a:rPr>
            <a:t>and </a:t>
          </a:r>
          <a:r>
            <a:rPr lang="en-US" sz="1200" kern="1200" spc="-10">
              <a:solidFill>
                <a:srgbClr val="585856"/>
              </a:solidFill>
              <a:latin typeface="Arial"/>
              <a:cs typeface="Arial"/>
            </a:rPr>
            <a:t>architectures </a:t>
          </a:r>
          <a:r>
            <a:rPr lang="en-US" sz="1200" kern="1200" spc="-15">
              <a:solidFill>
                <a:srgbClr val="585856"/>
              </a:solidFill>
              <a:latin typeface="Arial"/>
              <a:cs typeface="Arial"/>
            </a:rPr>
            <a:t>are </a:t>
          </a:r>
          <a:r>
            <a:rPr lang="en-US" sz="1200" kern="1200" spc="-25">
              <a:solidFill>
                <a:srgbClr val="585856"/>
              </a:solidFill>
              <a:latin typeface="Arial"/>
              <a:cs typeface="Arial"/>
            </a:rPr>
            <a:t>openly </a:t>
          </a:r>
          <a:r>
            <a:rPr lang="en-US" sz="1200" kern="1200" spc="-15">
              <a:solidFill>
                <a:srgbClr val="585856"/>
              </a:solidFill>
              <a:latin typeface="Arial"/>
              <a:cs typeface="Arial"/>
            </a:rPr>
            <a:t>shared</a:t>
          </a:r>
          <a:endParaRPr lang="en-US" sz="1200" kern="1200"/>
        </a:p>
      </dsp:txBody>
      <dsp:txXfrm>
        <a:off x="1920894" y="1791796"/>
        <a:ext cx="1610920" cy="1279147"/>
      </dsp:txXfrm>
    </dsp:sp>
    <dsp:sp modelId="{E3405DDE-DEB6-D640-BF4F-E11126140F2E}">
      <dsp:nvSpPr>
        <dsp:cNvPr id="0" name=""/>
        <dsp:cNvSpPr/>
      </dsp:nvSpPr>
      <dsp:spPr>
        <a:xfrm>
          <a:off x="1614052" y="3070944"/>
          <a:ext cx="1917762" cy="127914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bg1">
                  <a:lumMod val="50000"/>
                </a:schemeClr>
              </a:solidFill>
            </a:rPr>
            <a:t>architecture, design, roadmap documents are public</a:t>
          </a:r>
          <a:endParaRPr lang="en-US" sz="1200" kern="1200"/>
        </a:p>
      </dsp:txBody>
      <dsp:txXfrm>
        <a:off x="1920894" y="3070944"/>
        <a:ext cx="1610920" cy="1279147"/>
      </dsp:txXfrm>
    </dsp:sp>
    <dsp:sp modelId="{66A69912-F822-AE4F-94F8-7A442FEFD8E3}">
      <dsp:nvSpPr>
        <dsp:cNvPr id="0" name=""/>
        <dsp:cNvSpPr/>
      </dsp:nvSpPr>
      <dsp:spPr>
        <a:xfrm>
          <a:off x="591245" y="1246"/>
          <a:ext cx="1278508" cy="127850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sz="800" kern="1200"/>
            <a:t>OPEN</a:t>
          </a:r>
          <a:br>
            <a:rPr lang="en-US" sz="800" kern="1200"/>
          </a:br>
          <a:r>
            <a:rPr lang="en-US" sz="800" kern="1200"/>
            <a:t>DESIGN</a:t>
          </a:r>
        </a:p>
      </dsp:txBody>
      <dsp:txXfrm>
        <a:off x="778478" y="188479"/>
        <a:ext cx="904042" cy="904042"/>
      </dsp:txXfrm>
    </dsp:sp>
    <dsp:sp modelId="{094F6EFA-14AB-8B46-9F08-E81DCB3D5EB3}">
      <dsp:nvSpPr>
        <dsp:cNvPr id="0" name=""/>
        <dsp:cNvSpPr/>
      </dsp:nvSpPr>
      <dsp:spPr>
        <a:xfrm>
          <a:off x="4810322" y="512649"/>
          <a:ext cx="1917762" cy="127914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a:t>create a vendor-neutral level playing field</a:t>
          </a:r>
        </a:p>
      </dsp:txBody>
      <dsp:txXfrm>
        <a:off x="5117164" y="512649"/>
        <a:ext cx="1610920" cy="1279147"/>
      </dsp:txXfrm>
    </dsp:sp>
    <dsp:sp modelId="{440D5AC8-C700-7C4D-92EB-DBF8388B1154}">
      <dsp:nvSpPr>
        <dsp:cNvPr id="0" name=""/>
        <dsp:cNvSpPr/>
      </dsp:nvSpPr>
      <dsp:spPr>
        <a:xfrm>
          <a:off x="4810322" y="1791796"/>
          <a:ext cx="1917762" cy="127914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spc="-25">
              <a:solidFill>
                <a:srgbClr val="585856"/>
              </a:solidFill>
              <a:latin typeface="Arial"/>
              <a:cs typeface="Arial"/>
            </a:rPr>
            <a:t>work openly </a:t>
          </a:r>
          <a:r>
            <a:rPr lang="en-US" sz="1200" kern="1200" spc="-5">
              <a:solidFill>
                <a:srgbClr val="585856"/>
              </a:solidFill>
              <a:latin typeface="Arial"/>
              <a:cs typeface="Arial"/>
            </a:rPr>
            <a:t>with </a:t>
          </a:r>
          <a:r>
            <a:rPr lang="en-US" sz="1200" kern="1200" spc="-30">
              <a:solidFill>
                <a:srgbClr val="585856"/>
              </a:solidFill>
              <a:latin typeface="Arial"/>
              <a:cs typeface="Arial"/>
            </a:rPr>
            <a:t>developers, </a:t>
          </a:r>
          <a:r>
            <a:rPr lang="en-US" sz="1200" kern="1200" spc="-5">
              <a:solidFill>
                <a:srgbClr val="585856"/>
              </a:solidFill>
              <a:latin typeface="Arial"/>
              <a:cs typeface="Arial"/>
            </a:rPr>
            <a:t>users, </a:t>
          </a:r>
          <a:r>
            <a:rPr lang="en-US" sz="1200" kern="1200" spc="-15">
              <a:solidFill>
                <a:srgbClr val="585856"/>
              </a:solidFill>
              <a:latin typeface="Arial"/>
              <a:cs typeface="Arial"/>
            </a:rPr>
            <a:t>partners, and co-</a:t>
          </a:r>
          <a:r>
            <a:rPr lang="en-US" sz="1200" kern="1200" spc="-15" err="1">
              <a:solidFill>
                <a:srgbClr val="585856"/>
              </a:solidFill>
              <a:latin typeface="Arial"/>
              <a:cs typeface="Arial"/>
            </a:rPr>
            <a:t>petitors</a:t>
          </a:r>
          <a:endParaRPr lang="en-US" sz="1200" kern="1200"/>
        </a:p>
      </dsp:txBody>
      <dsp:txXfrm>
        <a:off x="5117164" y="1791796"/>
        <a:ext cx="1610920" cy="1279147"/>
      </dsp:txXfrm>
    </dsp:sp>
    <dsp:sp modelId="{1F7137A7-0A66-094B-907D-50A31C801A2A}">
      <dsp:nvSpPr>
        <dsp:cNvPr id="0" name=""/>
        <dsp:cNvSpPr/>
      </dsp:nvSpPr>
      <dsp:spPr>
        <a:xfrm>
          <a:off x="4810322" y="3070944"/>
          <a:ext cx="1917762" cy="127914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spc="-20">
              <a:solidFill>
                <a:srgbClr val="585856"/>
              </a:solidFill>
              <a:latin typeface="Arial"/>
              <a:cs typeface="Arial"/>
            </a:rPr>
            <a:t>work across </a:t>
          </a:r>
          <a:r>
            <a:rPr lang="en-US" sz="1200" kern="1200" spc="-25">
              <a:solidFill>
                <a:srgbClr val="585856"/>
              </a:solidFill>
              <a:latin typeface="Arial"/>
              <a:cs typeface="Arial"/>
            </a:rPr>
            <a:t>geographies, cultures, and languages, online and in-person</a:t>
          </a:r>
          <a:endParaRPr lang="en-US" sz="1200" kern="1200"/>
        </a:p>
      </dsp:txBody>
      <dsp:txXfrm>
        <a:off x="5117164" y="3070944"/>
        <a:ext cx="1610920" cy="1279147"/>
      </dsp:txXfrm>
    </dsp:sp>
    <dsp:sp modelId="{2BC272C0-FDA8-D04B-BCAB-87D72FFEE1E4}">
      <dsp:nvSpPr>
        <dsp:cNvPr id="0" name=""/>
        <dsp:cNvSpPr/>
      </dsp:nvSpPr>
      <dsp:spPr>
        <a:xfrm>
          <a:off x="3787515" y="1246"/>
          <a:ext cx="1278508" cy="127850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sz="800" kern="1200"/>
            <a:t>OPEN COLLABORATION</a:t>
          </a:r>
        </a:p>
      </dsp:txBody>
      <dsp:txXfrm>
        <a:off x="3974748" y="188479"/>
        <a:ext cx="904042" cy="904042"/>
      </dsp:txXfrm>
    </dsp:sp>
    <dsp:sp modelId="{5E5244A5-1106-4D49-AFCD-B7E88923DA36}">
      <dsp:nvSpPr>
        <dsp:cNvPr id="0" name=""/>
        <dsp:cNvSpPr/>
      </dsp:nvSpPr>
      <dsp:spPr>
        <a:xfrm>
          <a:off x="8006592" y="512649"/>
          <a:ext cx="1917762" cy="127914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spc="-30">
              <a:solidFill>
                <a:srgbClr val="585856"/>
              </a:solidFill>
              <a:latin typeface="Arial"/>
              <a:cs typeface="Arial"/>
            </a:rPr>
            <a:t>gives everyone an equal opportunity for </a:t>
          </a:r>
          <a:r>
            <a:rPr lang="en-US" sz="1200" kern="1200" spc="-20">
              <a:solidFill>
                <a:srgbClr val="585856"/>
              </a:solidFill>
              <a:latin typeface="Arial"/>
              <a:cs typeface="Arial"/>
            </a:rPr>
            <a:t>participation</a:t>
          </a:r>
          <a:endParaRPr lang="en-US" sz="1200" kern="1200">
            <a:latin typeface="Arial"/>
            <a:cs typeface="Arial"/>
          </a:endParaRPr>
        </a:p>
      </dsp:txBody>
      <dsp:txXfrm>
        <a:off x="8313434" y="512649"/>
        <a:ext cx="1610920" cy="1279147"/>
      </dsp:txXfrm>
    </dsp:sp>
    <dsp:sp modelId="{C58BDDE1-444D-C14D-8BFA-AA26D67EA34A}">
      <dsp:nvSpPr>
        <dsp:cNvPr id="0" name=""/>
        <dsp:cNvSpPr/>
      </dsp:nvSpPr>
      <dsp:spPr>
        <a:xfrm>
          <a:off x="8006592" y="1791796"/>
          <a:ext cx="1917762" cy="127914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spc="-20">
              <a:solidFill>
                <a:srgbClr val="585856"/>
              </a:solidFill>
              <a:latin typeface="Arial"/>
              <a:cs typeface="Arial"/>
            </a:rPr>
            <a:t>establishes </a:t>
          </a:r>
          <a:r>
            <a:rPr lang="en-US" sz="1200" kern="1200" spc="-25">
              <a:solidFill>
                <a:srgbClr val="585856"/>
              </a:solidFill>
              <a:latin typeface="Arial"/>
              <a:cs typeface="Arial"/>
            </a:rPr>
            <a:t>an </a:t>
          </a:r>
          <a:r>
            <a:rPr lang="en-US" sz="1200" kern="1200" spc="-15">
              <a:solidFill>
                <a:srgbClr val="585856"/>
              </a:solidFill>
              <a:latin typeface="Arial"/>
              <a:cs typeface="Arial"/>
            </a:rPr>
            <a:t>environment </a:t>
          </a:r>
          <a:r>
            <a:rPr lang="en-US" sz="1200" kern="1200" spc="-5">
              <a:solidFill>
                <a:srgbClr val="585856"/>
              </a:solidFill>
              <a:latin typeface="Arial"/>
              <a:cs typeface="Arial"/>
            </a:rPr>
            <a:t>where </a:t>
          </a:r>
          <a:r>
            <a:rPr lang="en-US" sz="1200" kern="1200" spc="-20">
              <a:solidFill>
                <a:srgbClr val="585856"/>
              </a:solidFill>
              <a:latin typeface="Arial"/>
              <a:cs typeface="Arial"/>
            </a:rPr>
            <a:t>all project </a:t>
          </a:r>
          <a:r>
            <a:rPr lang="en-US" sz="1200" kern="1200" spc="-15">
              <a:solidFill>
                <a:srgbClr val="585856"/>
              </a:solidFill>
              <a:latin typeface="Arial"/>
              <a:cs typeface="Arial"/>
            </a:rPr>
            <a:t>participants </a:t>
          </a:r>
          <a:r>
            <a:rPr lang="en-US" sz="1200" kern="1200" spc="-25">
              <a:solidFill>
                <a:srgbClr val="585856"/>
              </a:solidFill>
              <a:latin typeface="Arial"/>
              <a:cs typeface="Arial"/>
            </a:rPr>
            <a:t>have </a:t>
          </a:r>
          <a:r>
            <a:rPr lang="en-US" sz="1200" kern="1200" spc="-5">
              <a:solidFill>
                <a:srgbClr val="585856"/>
              </a:solidFill>
              <a:latin typeface="Arial"/>
              <a:cs typeface="Arial"/>
            </a:rPr>
            <a:t>a </a:t>
          </a:r>
          <a:r>
            <a:rPr lang="en-US" sz="1200" kern="1200" spc="-35">
              <a:solidFill>
                <a:srgbClr val="585856"/>
              </a:solidFill>
              <a:latin typeface="Arial"/>
              <a:cs typeface="Arial"/>
            </a:rPr>
            <a:t>good </a:t>
          </a:r>
          <a:r>
            <a:rPr lang="en-US" sz="1200" kern="1200" spc="-15">
              <a:solidFill>
                <a:srgbClr val="585856"/>
              </a:solidFill>
              <a:latin typeface="Arial"/>
              <a:cs typeface="Arial"/>
            </a:rPr>
            <a:t>understanding </a:t>
          </a:r>
          <a:r>
            <a:rPr lang="en-US" sz="1200" kern="1200" spc="-20">
              <a:solidFill>
                <a:srgbClr val="585856"/>
              </a:solidFill>
              <a:latin typeface="Arial"/>
              <a:cs typeface="Arial"/>
            </a:rPr>
            <a:t>of </a:t>
          </a:r>
          <a:r>
            <a:rPr lang="en-US" sz="1200" kern="1200">
              <a:solidFill>
                <a:srgbClr val="585856"/>
              </a:solidFill>
              <a:latin typeface="Arial"/>
              <a:cs typeface="Arial"/>
            </a:rPr>
            <a:t>the </a:t>
          </a:r>
          <a:r>
            <a:rPr lang="en-US" sz="1200" kern="1200" spc="-30">
              <a:solidFill>
                <a:srgbClr val="585856"/>
              </a:solidFill>
              <a:latin typeface="Arial"/>
              <a:cs typeface="Arial"/>
            </a:rPr>
            <a:t>goals </a:t>
          </a:r>
          <a:r>
            <a:rPr lang="en-US" sz="1200" kern="1200" spc="-15">
              <a:solidFill>
                <a:srgbClr val="585856"/>
              </a:solidFill>
              <a:latin typeface="Arial"/>
              <a:cs typeface="Arial"/>
            </a:rPr>
            <a:t>and</a:t>
          </a:r>
          <a:r>
            <a:rPr lang="en-US" sz="1200" kern="1200" spc="-260">
              <a:solidFill>
                <a:srgbClr val="585856"/>
              </a:solidFill>
              <a:latin typeface="Arial"/>
              <a:cs typeface="Arial"/>
            </a:rPr>
            <a:t> </a:t>
          </a:r>
          <a:r>
            <a:rPr lang="en-US" sz="1200" kern="1200" spc="-10">
              <a:solidFill>
                <a:srgbClr val="585856"/>
              </a:solidFill>
              <a:latin typeface="Arial"/>
              <a:cs typeface="Arial"/>
            </a:rPr>
            <a:t>what</a:t>
          </a:r>
          <a:endParaRPr lang="en-US" sz="1200" kern="1200"/>
        </a:p>
      </dsp:txBody>
      <dsp:txXfrm>
        <a:off x="8313434" y="1791796"/>
        <a:ext cx="1610920" cy="1279147"/>
      </dsp:txXfrm>
    </dsp:sp>
    <dsp:sp modelId="{914E7FA3-22F7-F744-AD6D-2CB4D17AC957}">
      <dsp:nvSpPr>
        <dsp:cNvPr id="0" name=""/>
        <dsp:cNvSpPr/>
      </dsp:nvSpPr>
      <dsp:spPr>
        <a:xfrm>
          <a:off x="8006592" y="3070944"/>
          <a:ext cx="1917762" cy="127914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spc="-30">
              <a:solidFill>
                <a:srgbClr val="585856"/>
              </a:solidFill>
              <a:latin typeface="Arial"/>
              <a:cs typeface="Arial"/>
            </a:rPr>
            <a:t>verbal</a:t>
          </a:r>
          <a:r>
            <a:rPr lang="en-US" sz="1200" kern="1200" spc="-140">
              <a:solidFill>
                <a:srgbClr val="585856"/>
              </a:solidFill>
              <a:latin typeface="Arial"/>
              <a:cs typeface="Arial"/>
            </a:rPr>
            <a:t> </a:t>
          </a:r>
          <a:r>
            <a:rPr lang="en-US" sz="1200" kern="1200" spc="-15">
              <a:solidFill>
                <a:srgbClr val="585856"/>
              </a:solidFill>
              <a:latin typeface="Arial"/>
              <a:cs typeface="Arial"/>
            </a:rPr>
            <a:t>(via </a:t>
          </a:r>
          <a:r>
            <a:rPr lang="en-US" sz="1200" kern="1200" spc="-10">
              <a:solidFill>
                <a:srgbClr val="585856"/>
              </a:solidFill>
              <a:latin typeface="Arial"/>
              <a:cs typeface="Arial"/>
            </a:rPr>
            <a:t>online/offline </a:t>
          </a:r>
          <a:r>
            <a:rPr lang="en-US" sz="1200" kern="1200" spc="-15">
              <a:solidFill>
                <a:srgbClr val="585856"/>
              </a:solidFill>
              <a:latin typeface="Arial"/>
              <a:cs typeface="Arial"/>
            </a:rPr>
            <a:t>meetings and </a:t>
          </a:r>
          <a:r>
            <a:rPr lang="en-US" sz="1200" kern="1200" spc="-10">
              <a:solidFill>
                <a:srgbClr val="585856"/>
              </a:solidFill>
              <a:latin typeface="Arial"/>
              <a:cs typeface="Arial"/>
            </a:rPr>
            <a:t>conferences) </a:t>
          </a:r>
          <a:r>
            <a:rPr lang="en-US" sz="1200" kern="1200" spc="-15">
              <a:solidFill>
                <a:srgbClr val="585856"/>
              </a:solidFill>
              <a:latin typeface="Arial"/>
              <a:cs typeface="Arial"/>
            </a:rPr>
            <a:t>and </a:t>
          </a:r>
          <a:r>
            <a:rPr lang="en-US" sz="1200" kern="1200" spc="-25">
              <a:solidFill>
                <a:srgbClr val="585856"/>
              </a:solidFill>
              <a:latin typeface="Arial"/>
              <a:cs typeface="Arial"/>
            </a:rPr>
            <a:t>nonverbal </a:t>
          </a:r>
          <a:r>
            <a:rPr lang="en-US" sz="1200" kern="1200" spc="-15">
              <a:solidFill>
                <a:srgbClr val="585856"/>
              </a:solidFill>
              <a:latin typeface="Arial"/>
              <a:cs typeface="Arial"/>
            </a:rPr>
            <a:t>(via </a:t>
          </a:r>
          <a:r>
            <a:rPr lang="en-US" sz="1200" kern="1200">
              <a:solidFill>
                <a:srgbClr val="585856"/>
              </a:solidFill>
              <a:latin typeface="Arial"/>
              <a:cs typeface="Arial"/>
            </a:rPr>
            <a:t>Github </a:t>
          </a:r>
          <a:r>
            <a:rPr lang="en-US" sz="1200" kern="1200" spc="-10">
              <a:solidFill>
                <a:srgbClr val="585856"/>
              </a:solidFill>
              <a:latin typeface="Arial"/>
              <a:cs typeface="Arial"/>
            </a:rPr>
            <a:t>discussions, </a:t>
          </a:r>
          <a:r>
            <a:rPr lang="en-US" sz="1200" kern="1200" spc="5">
              <a:solidFill>
                <a:srgbClr val="585856"/>
              </a:solidFill>
              <a:latin typeface="Arial"/>
              <a:cs typeface="Arial"/>
            </a:rPr>
            <a:t>forum, </a:t>
          </a:r>
          <a:r>
            <a:rPr lang="en-US" sz="1200" kern="1200" spc="-5">
              <a:solidFill>
                <a:srgbClr val="585856"/>
              </a:solidFill>
              <a:latin typeface="Arial"/>
              <a:cs typeface="Arial"/>
            </a:rPr>
            <a:t>wiki,</a:t>
          </a:r>
          <a:r>
            <a:rPr lang="en-US" sz="1200" kern="1200" spc="-45">
              <a:solidFill>
                <a:srgbClr val="585856"/>
              </a:solidFill>
              <a:latin typeface="Arial"/>
              <a:cs typeface="Arial"/>
            </a:rPr>
            <a:t> </a:t>
          </a:r>
          <a:r>
            <a:rPr lang="en-US" sz="1200" kern="1200" spc="-20">
              <a:solidFill>
                <a:srgbClr val="585856"/>
              </a:solidFill>
              <a:latin typeface="Arial"/>
              <a:cs typeface="Arial"/>
            </a:rPr>
            <a:t>website, </a:t>
          </a:r>
          <a:r>
            <a:rPr lang="en-US" sz="1200" kern="1200" spc="-25">
              <a:solidFill>
                <a:srgbClr val="585856"/>
              </a:solidFill>
              <a:latin typeface="Arial"/>
              <a:cs typeface="Arial"/>
            </a:rPr>
            <a:t>FAQ, </a:t>
          </a:r>
          <a:r>
            <a:rPr lang="en-US" sz="1200" kern="1200" spc="-20">
              <a:solidFill>
                <a:srgbClr val="585856"/>
              </a:solidFill>
              <a:latin typeface="Arial"/>
              <a:cs typeface="Arial"/>
            </a:rPr>
            <a:t>social </a:t>
          </a:r>
          <a:r>
            <a:rPr lang="en-US" sz="1200" kern="1200" spc="-25">
              <a:solidFill>
                <a:srgbClr val="585856"/>
              </a:solidFill>
              <a:latin typeface="Arial"/>
              <a:cs typeface="Arial"/>
            </a:rPr>
            <a:t>media, </a:t>
          </a:r>
          <a:r>
            <a:rPr lang="en-US" sz="1200" kern="1200" spc="-10">
              <a:solidFill>
                <a:srgbClr val="585856"/>
              </a:solidFill>
              <a:latin typeface="Arial"/>
              <a:cs typeface="Arial"/>
            </a:rPr>
            <a:t>etc.)</a:t>
          </a:r>
          <a:r>
            <a:rPr lang="en-US" sz="1200" kern="1200" spc="-135">
              <a:solidFill>
                <a:srgbClr val="585856"/>
              </a:solidFill>
              <a:latin typeface="Arial"/>
              <a:cs typeface="Arial"/>
            </a:rPr>
            <a:t> </a:t>
          </a:r>
          <a:r>
            <a:rPr lang="en-US" sz="1200" kern="1200" spc="5">
              <a:solidFill>
                <a:srgbClr val="585856"/>
              </a:solidFill>
              <a:latin typeface="Arial"/>
              <a:cs typeface="Arial"/>
            </a:rPr>
            <a:t>.</a:t>
          </a:r>
          <a:endParaRPr lang="en-US" sz="1200" kern="1200">
            <a:latin typeface="Arial"/>
            <a:cs typeface="Arial"/>
          </a:endParaRPr>
        </a:p>
      </dsp:txBody>
      <dsp:txXfrm>
        <a:off x="8313434" y="3070944"/>
        <a:ext cx="1610920" cy="1279147"/>
      </dsp:txXfrm>
    </dsp:sp>
    <dsp:sp modelId="{5057898E-3C04-F145-8F45-0EC45E58CB88}">
      <dsp:nvSpPr>
        <dsp:cNvPr id="0" name=""/>
        <dsp:cNvSpPr/>
      </dsp:nvSpPr>
      <dsp:spPr>
        <a:xfrm>
          <a:off x="6983785" y="1246"/>
          <a:ext cx="1278508" cy="127850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sz="800" kern="1200"/>
            <a:t>OPEN COMMUNICATION</a:t>
          </a:r>
        </a:p>
      </dsp:txBody>
      <dsp:txXfrm>
        <a:off x="7171018" y="188479"/>
        <a:ext cx="904042" cy="90404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483E8-3444-5349-BF61-65D4365CBA45}">
      <dsp:nvSpPr>
        <dsp:cNvPr id="0" name=""/>
        <dsp:cNvSpPr/>
      </dsp:nvSpPr>
      <dsp:spPr>
        <a:xfrm>
          <a:off x="2265" y="0"/>
          <a:ext cx="1105788" cy="375945"/>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Ecosystem Philosophy</a:t>
          </a:r>
        </a:p>
      </dsp:txBody>
      <dsp:txXfrm>
        <a:off x="2265" y="0"/>
        <a:ext cx="1011802" cy="375945"/>
      </dsp:txXfrm>
    </dsp:sp>
    <dsp:sp modelId="{B554BC9E-1666-1549-9670-7336C0E91747}">
      <dsp:nvSpPr>
        <dsp:cNvPr id="0" name=""/>
        <dsp:cNvSpPr/>
      </dsp:nvSpPr>
      <dsp:spPr>
        <a:xfrm>
          <a:off x="852592" y="0"/>
          <a:ext cx="1131309"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ARM</a:t>
          </a:r>
        </a:p>
      </dsp:txBody>
      <dsp:txXfrm>
        <a:off x="1040565" y="0"/>
        <a:ext cx="755364" cy="375945"/>
      </dsp:txXfrm>
    </dsp:sp>
    <dsp:sp modelId="{D3C5EC13-71A2-CA41-97FB-AE2AB3A23AD5}">
      <dsp:nvSpPr>
        <dsp:cNvPr id="0" name=""/>
        <dsp:cNvSpPr/>
      </dsp:nvSpPr>
      <dsp:spPr>
        <a:xfrm>
          <a:off x="1727416" y="0"/>
          <a:ext cx="984802"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SODA</a:t>
          </a:r>
        </a:p>
      </dsp:txBody>
      <dsp:txXfrm>
        <a:off x="1915389" y="0"/>
        <a:ext cx="608857" cy="375945"/>
      </dsp:txXfrm>
    </dsp:sp>
    <dsp:sp modelId="{B742941B-14F4-8A4A-AF8F-9EE2C844F327}">
      <dsp:nvSpPr>
        <dsp:cNvPr id="0" name=""/>
        <dsp:cNvSpPr/>
      </dsp:nvSpPr>
      <dsp:spPr>
        <a:xfrm>
          <a:off x="2457781" y="0"/>
          <a:ext cx="127730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AI for Data Infrastructure</a:t>
          </a:r>
        </a:p>
      </dsp:txBody>
      <dsp:txXfrm>
        <a:off x="2645754" y="0"/>
        <a:ext cx="901359" cy="375945"/>
      </dsp:txXfrm>
    </dsp:sp>
    <dsp:sp modelId="{6BFC531D-86C9-CA41-95A7-A5FC43E08EFF}">
      <dsp:nvSpPr>
        <dsp:cNvPr id="0" name=""/>
        <dsp:cNvSpPr/>
      </dsp:nvSpPr>
      <dsp:spPr>
        <a:xfrm>
          <a:off x="3479625" y="0"/>
          <a:ext cx="127730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kern="1200"/>
            <a:t>Data Lakes for Big Data &amp; AI </a:t>
          </a:r>
        </a:p>
      </dsp:txBody>
      <dsp:txXfrm>
        <a:off x="3667598" y="0"/>
        <a:ext cx="901359" cy="375945"/>
      </dsp:txXfrm>
    </dsp:sp>
    <dsp:sp modelId="{B9BA53DA-35CC-484A-BDE4-E054A67A491C}">
      <dsp:nvSpPr>
        <dsp:cNvPr id="0" name=""/>
        <dsp:cNvSpPr/>
      </dsp:nvSpPr>
      <dsp:spPr>
        <a:xfrm>
          <a:off x="4501469" y="0"/>
          <a:ext cx="1277304" cy="375945"/>
        </a:xfrm>
        <a:prstGeom prst="chevr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sz="1000" b="1" kern="1200"/>
            <a:t>Open Storage </a:t>
          </a:r>
        </a:p>
      </dsp:txBody>
      <dsp:txXfrm>
        <a:off x="4689442" y="0"/>
        <a:ext cx="901359" cy="37594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755333" cy="180506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987339" y="0"/>
            <a:ext cx="755333" cy="1805068"/>
          </a:xfrm>
          <a:prstGeom prst="rect">
            <a:avLst/>
          </a:prstGeom>
        </p:spPr>
        <p:txBody>
          <a:bodyPr vert="horz" lIns="91440" tIns="45720" rIns="91440" bIns="45720" rtlCol="0"/>
          <a:lstStyle>
            <a:lvl1pPr algn="r">
              <a:defRPr sz="1200"/>
            </a:lvl1pPr>
          </a:lstStyle>
          <a:p>
            <a:fld id="{A1A54248-2F7D-47AE-BD85-F8655F691659}" type="datetimeFigureOut">
              <a:rPr lang="en-US" smtClean="0"/>
              <a:t>5/29/2020</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34171332"/>
            <a:ext cx="755333" cy="180506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987339" y="34171332"/>
            <a:ext cx="755333" cy="1805064"/>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55333" cy="180506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987339" y="0"/>
            <a:ext cx="755333" cy="1805068"/>
          </a:xfrm>
          <a:prstGeom prst="rect">
            <a:avLst/>
          </a:prstGeom>
        </p:spPr>
        <p:txBody>
          <a:bodyPr vert="horz" lIns="91440" tIns="45720" rIns="91440" bIns="45720" rtlCol="0"/>
          <a:lstStyle>
            <a:lvl1pPr algn="r">
              <a:defRPr sz="1200"/>
            </a:lvl1pPr>
          </a:lstStyle>
          <a:p>
            <a:fld id="{7F1520C6-56AC-4B6D-AC74-4BFBEC9D5141}" type="datetimeFigureOut">
              <a:rPr lang="en-US" smtClean="0"/>
              <a:t>5/29/2020</a:t>
            </a:fld>
            <a:endParaRPr lang="en-US"/>
          </a:p>
        </p:txBody>
      </p:sp>
      <p:sp>
        <p:nvSpPr>
          <p:cNvPr id="4" name="Slide Image Placeholder 3"/>
          <p:cNvSpPr>
            <a:spLocks noGrp="1" noRot="1" noChangeAspect="1"/>
          </p:cNvSpPr>
          <p:nvPr>
            <p:ph type="sldImg" idx="2"/>
          </p:nvPr>
        </p:nvSpPr>
        <p:spPr>
          <a:xfrm>
            <a:off x="-9920288" y="4497388"/>
            <a:ext cx="21583651" cy="121412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74308" y="17313639"/>
            <a:ext cx="1394460" cy="1416570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4171332"/>
            <a:ext cx="755333" cy="180506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987339" y="34171332"/>
            <a:ext cx="755333" cy="1805064"/>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a:t>
            </a:fld>
            <a:endParaRPr lang="en-US"/>
          </a:p>
        </p:txBody>
      </p:sp>
    </p:spTree>
    <p:extLst>
      <p:ext uri="{BB962C8B-B14F-4D97-AF65-F5344CB8AC3E}">
        <p14:creationId xmlns:p14="http://schemas.microsoft.com/office/powerpoint/2010/main" val="3449685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Huawei knows the importance of ecosystems, and has invested in building ecosystems for different product lines and industries. </a:t>
            </a:r>
            <a:r>
              <a:rPr lang="en-US" err="1"/>
              <a:t>eg.</a:t>
            </a:r>
            <a:r>
              <a:rPr lang="en-US"/>
              <a:t> OpenStack for Huawei Cloud and </a:t>
            </a:r>
            <a:r>
              <a:rPr lang="en-US" err="1"/>
              <a:t>FusionSphere</a:t>
            </a:r>
            <a:r>
              <a:rPr lang="en-US"/>
              <a:t>, Harmony OS for seamless cross-device user experience, HMS Huawei Mobile Services app store for Huawei phones, and the </a:t>
            </a:r>
            <a:r>
              <a:rPr lang="en-US" err="1"/>
              <a:t>Kunpeng</a:t>
            </a:r>
            <a:r>
              <a:rPr lang="en-US"/>
              <a:t> ARM-based processor. </a:t>
            </a:r>
          </a:p>
          <a:p>
            <a:pPr marL="0" marR="0" lvl="0" indent="0" algn="l" defTabSz="914400">
              <a:lnSpc>
                <a:spcPct val="100000"/>
              </a:lnSpc>
              <a:spcBef>
                <a:spcPts val="0"/>
              </a:spcBef>
              <a:spcAft>
                <a:spcPts val="0"/>
              </a:spcAft>
              <a:buClrTx/>
              <a:buSzTx/>
              <a:buFontTx/>
              <a:buNone/>
              <a:tabLst/>
              <a:defRPr/>
            </a:pPr>
            <a:endParaRPr lang="en-US">
              <a:cs typeface="Calibri"/>
            </a:endParaRPr>
          </a:p>
          <a:p>
            <a:pPr>
              <a:defRPr/>
            </a:pPr>
            <a:r>
              <a:rPr lang="en-US"/>
              <a:t>HarmonyOS has 1.4 million developers on board by the end of March, up 115% from the end of the first quarter of 2019. </a:t>
            </a:r>
          </a:p>
          <a:p>
            <a:pPr>
              <a:defRPr/>
            </a:pPr>
            <a:endParaRPr lang="en-US">
              <a:cs typeface="Calibri"/>
            </a:endParaRPr>
          </a:p>
          <a:p>
            <a:pPr>
              <a:defRPr/>
            </a:pPr>
            <a:r>
              <a:rPr lang="en-US"/>
              <a:t>Huawei is developing the Kunpeng ecosystems in several key Chinese cities including Beijing Shanghai, Nanjing, Xiamen which have huge potential corporate computing markets.</a:t>
            </a:r>
          </a:p>
        </p:txBody>
      </p:sp>
      <p:sp>
        <p:nvSpPr>
          <p:cNvPr id="4" name="Slide Number Placeholder 3"/>
          <p:cNvSpPr>
            <a:spLocks noGrp="1"/>
          </p:cNvSpPr>
          <p:nvPr>
            <p:ph type="sldNum" sz="quarter" idx="5"/>
          </p:nvPr>
        </p:nvSpPr>
        <p:spPr/>
        <p:txBody>
          <a:bodyPr/>
          <a:lstStyle/>
          <a:p>
            <a:fld id="{77AA6347-9C5C-4498-B753-1DF27CA46170}" type="slidenum">
              <a:rPr lang="en-US" smtClean="0"/>
              <a:t>11</a:t>
            </a:fld>
            <a:endParaRPr lang="en-US"/>
          </a:p>
        </p:txBody>
      </p:sp>
    </p:spTree>
    <p:extLst>
      <p:ext uri="{BB962C8B-B14F-4D97-AF65-F5344CB8AC3E}">
        <p14:creationId xmlns:p14="http://schemas.microsoft.com/office/powerpoint/2010/main" val="2690690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Building an ecosystem is a must for every business today. </a:t>
            </a:r>
          </a:p>
          <a:p>
            <a:endParaRPr lang="en-US"/>
          </a:p>
          <a:p>
            <a:r>
              <a:rPr lang="en-US"/>
              <a:t>A successful ecosystem requires many upstream and downstream enterprises, developers, users and other industry players to work together to tackle challenges with hardware, software, applications, and more. Just like conquering a mountain, you may plan as much as you can, but it is hard to know all the challenges ahead until you embark on it. </a:t>
            </a:r>
          </a:p>
        </p:txBody>
      </p:sp>
      <p:sp>
        <p:nvSpPr>
          <p:cNvPr id="4" name="Slide Number Placeholder 3"/>
          <p:cNvSpPr>
            <a:spLocks noGrp="1"/>
          </p:cNvSpPr>
          <p:nvPr>
            <p:ph type="sldNum" sz="quarter" idx="5"/>
          </p:nvPr>
        </p:nvSpPr>
        <p:spPr/>
        <p:txBody>
          <a:bodyPr/>
          <a:lstStyle/>
          <a:p>
            <a:fld id="{77AA6347-9C5C-4498-B753-1DF27CA46170}" type="slidenum">
              <a:rPr lang="en-US" smtClean="0"/>
              <a:t>12</a:t>
            </a:fld>
            <a:endParaRPr lang="en-US"/>
          </a:p>
        </p:txBody>
      </p:sp>
    </p:spTree>
    <p:extLst>
      <p:ext uri="{BB962C8B-B14F-4D97-AF65-F5344CB8AC3E}">
        <p14:creationId xmlns:p14="http://schemas.microsoft.com/office/powerpoint/2010/main" val="2910295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Through the years, Huawei has developed a set of blueprint and guidelines to build our ecosystem. </a:t>
            </a:r>
          </a:p>
          <a:p>
            <a:endParaRPr lang="en-US"/>
          </a:p>
          <a:p>
            <a:r>
              <a:rPr lang="en-US"/>
              <a:t>This is the blueprint for the </a:t>
            </a:r>
            <a:r>
              <a:rPr lang="en-US" err="1"/>
              <a:t>Kunpeng</a:t>
            </a:r>
            <a:r>
              <a:rPr lang="en-US"/>
              <a:t> ecosystem development. It adopts a 3-phase approach. Phase 1 is identifying key industries and building pilot projects for them to incubate industry capabilities and build vendor confidence. Phase 2 expands the reach to additional industries and building a firm foundation for further innovation. Phase 3 is when the ecosystem is mature enough to meet the needs of any industry</a:t>
            </a:r>
            <a:endParaRPr lang="en-US">
              <a:cs typeface="Calibri"/>
            </a:endParaRPr>
          </a:p>
        </p:txBody>
      </p:sp>
      <p:sp>
        <p:nvSpPr>
          <p:cNvPr id="4" name="Slide Number Placeholder 3"/>
          <p:cNvSpPr>
            <a:spLocks noGrp="1"/>
          </p:cNvSpPr>
          <p:nvPr>
            <p:ph type="sldNum" sz="quarter" idx="5"/>
          </p:nvPr>
        </p:nvSpPr>
        <p:spPr/>
        <p:txBody>
          <a:bodyPr/>
          <a:lstStyle/>
          <a:p>
            <a:fld id="{77AA6347-9C5C-4498-B753-1DF27CA46170}" type="slidenum">
              <a:rPr lang="en-US" smtClean="0"/>
              <a:t>13</a:t>
            </a:fld>
            <a:endParaRPr lang="en-US"/>
          </a:p>
        </p:txBody>
      </p:sp>
    </p:spTree>
    <p:extLst>
      <p:ext uri="{BB962C8B-B14F-4D97-AF65-F5344CB8AC3E}">
        <p14:creationId xmlns:p14="http://schemas.microsoft.com/office/powerpoint/2010/main" val="2427711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steps that we will have to go through to go to achieve ecosystem maturity.</a:t>
            </a:r>
          </a:p>
        </p:txBody>
      </p:sp>
      <p:sp>
        <p:nvSpPr>
          <p:cNvPr id="4" name="Slide Number Placeholder 3"/>
          <p:cNvSpPr>
            <a:spLocks noGrp="1"/>
          </p:cNvSpPr>
          <p:nvPr>
            <p:ph type="sldNum" sz="quarter" idx="5"/>
          </p:nvPr>
        </p:nvSpPr>
        <p:spPr/>
        <p:txBody>
          <a:bodyPr/>
          <a:lstStyle/>
          <a:p>
            <a:fld id="{77AA6347-9C5C-4498-B753-1DF27CA46170}" type="slidenum">
              <a:rPr lang="en-US" smtClean="0"/>
              <a:t>14</a:t>
            </a:fld>
            <a:endParaRPr lang="en-US"/>
          </a:p>
        </p:txBody>
      </p:sp>
    </p:spTree>
    <p:extLst>
      <p:ext uri="{BB962C8B-B14F-4D97-AF65-F5344CB8AC3E}">
        <p14:creationId xmlns:p14="http://schemas.microsoft.com/office/powerpoint/2010/main" val="1504989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order to do that, we have to develop hardware, software, open source communities, developer network, and a bunch of other things in parallel.</a:t>
            </a:r>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15</a:t>
            </a:fld>
            <a:endParaRPr lang="en-US"/>
          </a:p>
        </p:txBody>
      </p:sp>
    </p:spTree>
    <p:extLst>
      <p:ext uri="{BB962C8B-B14F-4D97-AF65-F5344CB8AC3E}">
        <p14:creationId xmlns:p14="http://schemas.microsoft.com/office/powerpoint/2010/main" val="258847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open source development is based on 3 principles. Open Design, Open Collaboration and Open Communication</a:t>
            </a:r>
          </a:p>
          <a:p>
            <a:endParaRPr lang="en-US">
              <a:cs typeface="Calibri"/>
            </a:endParaRPr>
          </a:p>
        </p:txBody>
      </p:sp>
      <p:sp>
        <p:nvSpPr>
          <p:cNvPr id="4" name="Slide Number Placeholder 3"/>
          <p:cNvSpPr>
            <a:spLocks noGrp="1"/>
          </p:cNvSpPr>
          <p:nvPr>
            <p:ph type="sldNum" sz="quarter" idx="5"/>
          </p:nvPr>
        </p:nvSpPr>
        <p:spPr/>
        <p:txBody>
          <a:bodyPr/>
          <a:lstStyle/>
          <a:p>
            <a:fld id="{77AA6347-9C5C-4498-B753-1DF27CA46170}" type="slidenum">
              <a:rPr lang="en-US" smtClean="0"/>
              <a:t>16</a:t>
            </a:fld>
            <a:endParaRPr lang="en-US"/>
          </a:p>
        </p:txBody>
      </p:sp>
    </p:spTree>
    <p:extLst>
      <p:ext uri="{BB962C8B-B14F-4D97-AF65-F5344CB8AC3E}">
        <p14:creationId xmlns:p14="http://schemas.microsoft.com/office/powerpoint/2010/main" val="3902145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Huawei has participated in many open source projects, and contributed to the rise of popular projects such as OpenStack and CNCF. SODA and OpenEuler are the two newest projects initiated by Huawei.</a:t>
            </a:r>
          </a:p>
        </p:txBody>
      </p:sp>
      <p:sp>
        <p:nvSpPr>
          <p:cNvPr id="4" name="Slide Number Placeholder 3"/>
          <p:cNvSpPr>
            <a:spLocks noGrp="1"/>
          </p:cNvSpPr>
          <p:nvPr>
            <p:ph type="sldNum" sz="quarter" idx="5"/>
          </p:nvPr>
        </p:nvSpPr>
        <p:spPr/>
        <p:txBody>
          <a:bodyPr/>
          <a:lstStyle/>
          <a:p>
            <a:fld id="{77AA6347-9C5C-4498-B753-1DF27CA46170}" type="slidenum">
              <a:rPr lang="en-US" smtClean="0"/>
              <a:t>17</a:t>
            </a:fld>
            <a:endParaRPr lang="en-US"/>
          </a:p>
        </p:txBody>
      </p:sp>
    </p:spTree>
    <p:extLst>
      <p:ext uri="{BB962C8B-B14F-4D97-AF65-F5344CB8AC3E}">
        <p14:creationId xmlns:p14="http://schemas.microsoft.com/office/powerpoint/2010/main" val="2562967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18</a:t>
            </a:fld>
            <a:endParaRPr lang="en-US"/>
          </a:p>
        </p:txBody>
      </p:sp>
    </p:spTree>
    <p:extLst>
      <p:ext uri="{BB962C8B-B14F-4D97-AF65-F5344CB8AC3E}">
        <p14:creationId xmlns:p14="http://schemas.microsoft.com/office/powerpoint/2010/main" val="770301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t>Growth is accelerating due to technologies like 5G, AI, and Edge/IoT</a:t>
            </a:r>
          </a:p>
          <a:p>
            <a:pPr lvl="1"/>
            <a:r>
              <a:rPr lang="en-US"/>
              <a:t>We need to change, since the current model does not scale</a:t>
            </a:r>
          </a:p>
          <a:p>
            <a:pPr lvl="1"/>
            <a:r>
              <a:rPr lang="en-US"/>
              <a:t>Huawei will partner with the customers to deploy our leading-edge solution</a:t>
            </a:r>
          </a:p>
          <a:p>
            <a:pPr lvl="2"/>
            <a:r>
              <a:rPr lang="en-US"/>
              <a:t>One Storage, One Lake architecture and One Data feature</a:t>
            </a:r>
          </a:p>
          <a:p>
            <a:pPr lvl="2"/>
            <a:r>
              <a:rPr lang="en-US" err="1"/>
              <a:t>OpenAPIs</a:t>
            </a:r>
            <a:r>
              <a:rPr lang="en-US"/>
              <a:t>, Open Source ecosystem support, partnerships and collaboration</a:t>
            </a:r>
          </a:p>
          <a:p>
            <a:pPr lvl="1"/>
            <a:endParaRPr lang="en-US"/>
          </a:p>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19</a:t>
            </a:fld>
            <a:endParaRPr lang="en-US"/>
          </a:p>
        </p:txBody>
      </p:sp>
    </p:spTree>
    <p:extLst>
      <p:ext uri="{BB962C8B-B14F-4D97-AF65-F5344CB8AC3E}">
        <p14:creationId xmlns:p14="http://schemas.microsoft.com/office/powerpoint/2010/main" val="1130569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2</a:t>
            </a:fld>
            <a:endParaRPr lang="en-US"/>
          </a:p>
        </p:txBody>
      </p:sp>
    </p:spTree>
    <p:extLst>
      <p:ext uri="{BB962C8B-B14F-4D97-AF65-F5344CB8AC3E}">
        <p14:creationId xmlns:p14="http://schemas.microsoft.com/office/powerpoint/2010/main" val="100356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3</a:t>
            </a:fld>
            <a:endParaRPr lang="en-US"/>
          </a:p>
        </p:txBody>
      </p:sp>
    </p:spTree>
    <p:extLst>
      <p:ext uri="{BB962C8B-B14F-4D97-AF65-F5344CB8AC3E}">
        <p14:creationId xmlns:p14="http://schemas.microsoft.com/office/powerpoint/2010/main" val="223690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4</a:t>
            </a:fld>
            <a:endParaRPr lang="en-US"/>
          </a:p>
        </p:txBody>
      </p:sp>
    </p:spTree>
    <p:extLst>
      <p:ext uri="{BB962C8B-B14F-4D97-AF65-F5344CB8AC3E}">
        <p14:creationId xmlns:p14="http://schemas.microsoft.com/office/powerpoint/2010/main" val="2504529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6</a:t>
            </a:fld>
            <a:endParaRPr lang="en-US"/>
          </a:p>
        </p:txBody>
      </p:sp>
    </p:spTree>
    <p:extLst>
      <p:ext uri="{BB962C8B-B14F-4D97-AF65-F5344CB8AC3E}">
        <p14:creationId xmlns:p14="http://schemas.microsoft.com/office/powerpoint/2010/main" val="3958517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7</a:t>
            </a:fld>
            <a:endParaRPr lang="en-US"/>
          </a:p>
        </p:txBody>
      </p:sp>
    </p:spTree>
    <p:extLst>
      <p:ext uri="{BB962C8B-B14F-4D97-AF65-F5344CB8AC3E}">
        <p14:creationId xmlns:p14="http://schemas.microsoft.com/office/powerpoint/2010/main" val="2766093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a:p>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8</a:t>
            </a:fld>
            <a:endParaRPr lang="en-US"/>
          </a:p>
        </p:txBody>
      </p:sp>
    </p:spTree>
    <p:extLst>
      <p:ext uri="{BB962C8B-B14F-4D97-AF65-F5344CB8AC3E}">
        <p14:creationId xmlns:p14="http://schemas.microsoft.com/office/powerpoint/2010/main" val="1539275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Elop was brought onboard as CEO in Sep 2010 to lead Nokia out of trouble. He wrote the famous 'burning platform' email to his employees, to stress the drastic change that must happen to save Nokia. He highlighted that competitors were winning not by how good their mobile phones were, but how their mobile phones allow users to connect to an entire ecosystem</a:t>
            </a:r>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9</a:t>
            </a:fld>
            <a:endParaRPr lang="en-US"/>
          </a:p>
        </p:txBody>
      </p:sp>
    </p:spTree>
    <p:extLst>
      <p:ext uri="{BB962C8B-B14F-4D97-AF65-F5344CB8AC3E}">
        <p14:creationId xmlns:p14="http://schemas.microsoft.com/office/powerpoint/2010/main" val="1207591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 was talking about Apple who was </a:t>
            </a:r>
            <a:r>
              <a:rPr lang="en-US"/>
              <a:t>leveraging the power of developers to build the Apple ecosystem and redefining the smartphone.</a:t>
            </a:r>
            <a:r>
              <a:rPr lang="en-US">
                <a:cs typeface="Calibri"/>
              </a:rPr>
              <a:t> </a:t>
            </a:r>
            <a:endParaRPr lang="en-US"/>
          </a:p>
          <a:p>
            <a:endParaRPr lang="en-US">
              <a:cs typeface="Calibri"/>
            </a:endParaRPr>
          </a:p>
          <a:p>
            <a:r>
              <a:rPr lang="en-US">
                <a:cs typeface="Calibri"/>
              </a:rPr>
              <a:t>Despite recognizing the problem, Nokia failed on their ecosystem development, and market share dropped to less than 5% in 2013. </a:t>
            </a:r>
          </a:p>
          <a:p>
            <a:endParaRPr lang="en-US">
              <a:cs typeface="Calibri"/>
            </a:endParaRPr>
          </a:p>
        </p:txBody>
      </p:sp>
      <p:sp>
        <p:nvSpPr>
          <p:cNvPr id="4" name="Slide Number Placeholder 3"/>
          <p:cNvSpPr>
            <a:spLocks noGrp="1"/>
          </p:cNvSpPr>
          <p:nvPr>
            <p:ph type="sldNum" sz="quarter" idx="5"/>
          </p:nvPr>
        </p:nvSpPr>
        <p:spPr/>
        <p:txBody>
          <a:bodyPr/>
          <a:lstStyle/>
          <a:p>
            <a:fld id="{77AA6347-9C5C-4498-B753-1DF27CA46170}" type="slidenum">
              <a:rPr lang="en-US" smtClean="0"/>
              <a:t>10</a:t>
            </a:fld>
            <a:endParaRPr lang="en-US"/>
          </a:p>
        </p:txBody>
      </p:sp>
    </p:spTree>
    <p:extLst>
      <p:ext uri="{BB962C8B-B14F-4D97-AF65-F5344CB8AC3E}">
        <p14:creationId xmlns:p14="http://schemas.microsoft.com/office/powerpoint/2010/main" val="41611637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612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19973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1552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FUTUREWEI INTERNAL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0541620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92601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82717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321969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858091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a:solidFill>
                  <a:schemeClr val="tx2">
                    <a:lumMod val="75000"/>
                    <a:lumOff val="25000"/>
                  </a:schemeClr>
                </a:solidFill>
              </a:rPr>
              <a:t>Thank You.</a:t>
            </a:r>
            <a:endParaRPr lang="zh-CN" altLang="zh-CN" sz="480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a:solidFill>
                  <a:schemeClr val="tx2">
                    <a:lumMod val="75000"/>
                    <a:lumOff val="25000"/>
                  </a:schemeClr>
                </a:solidFill>
              </a:rPr>
              <a:t>Copyright © 2020 Futurewei Technologies, Inc. </a:t>
            </a:r>
          </a:p>
          <a:p>
            <a:pPr algn="l">
              <a:defRPr/>
            </a:pPr>
            <a:r>
              <a:rPr lang="en-US" altLang="zh-CN" sz="900" b="1">
                <a:solidFill>
                  <a:schemeClr val="tx2">
                    <a:lumMod val="75000"/>
                    <a:lumOff val="25000"/>
                  </a:schemeClr>
                </a:solidFill>
              </a:rPr>
              <a:t>All Rights Reserved.</a:t>
            </a:r>
          </a:p>
          <a:p>
            <a:pPr algn="l">
              <a:defRPr/>
            </a:pPr>
            <a:endParaRPr lang="en-US" altLang="zh-CN" sz="900" b="1">
              <a:solidFill>
                <a:schemeClr val="tx2">
                  <a:lumMod val="75000"/>
                  <a:lumOff val="25000"/>
                </a:schemeClr>
              </a:solidFill>
            </a:endParaRPr>
          </a:p>
          <a:p>
            <a:pPr algn="l">
              <a:defRPr/>
            </a:pPr>
            <a:r>
              <a:rPr lang="en-US" altLang="zh-CN" sz="90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844166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8"/>
              </a:lnSpc>
              <a:spcBef>
                <a:spcPts val="0"/>
              </a:spcBef>
              <a:buNone/>
              <a:defRPr sz="3198" baseline="0">
                <a:solidFill>
                  <a:schemeClr val="tx1"/>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a:t>单击此处添加标题</a:t>
            </a:r>
            <a:endParaRPr lang="en-US"/>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622" y="1501989"/>
            <a:ext cx="10729365" cy="4690459"/>
          </a:xfrm>
          <a:prstGeom prst="rect">
            <a:avLst/>
          </a:prstGeom>
        </p:spPr>
        <p:txBody>
          <a:bodyPr lIns="0" tIns="0" rIns="0" bIns="0"/>
          <a:lstStyle>
            <a:lvl1pPr marL="12363" indent="0">
              <a:lnSpc>
                <a:spcPct val="100000"/>
              </a:lnSpc>
              <a:spcBef>
                <a:spcPts val="0"/>
              </a:spcBef>
              <a:buFontTx/>
              <a:buNone/>
              <a:tabLst>
                <a:tab pos="1207454" algn="ctr"/>
              </a:tabLst>
              <a:defRPr sz="1798"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430" indent="-171023">
              <a:buFont typeface="Arial" panose="020B0604020202020204" pitchFamily="34" charset="0"/>
              <a:buChar char="•"/>
              <a:tabLst>
                <a:tab pos="1207454" algn="ctr"/>
              </a:tabLst>
              <a:defRPr sz="1297" baseline="0"/>
            </a:lvl2pPr>
            <a:lvl3pPr marL="525430" indent="-171023">
              <a:buFont typeface="Arial" panose="020B0604020202020204" pitchFamily="34" charset="0"/>
              <a:buChar char="•"/>
              <a:tabLst>
                <a:tab pos="1207454" algn="ctr"/>
              </a:tabLst>
              <a:defRPr sz="1297" baseline="0"/>
            </a:lvl3pPr>
            <a:lvl4pPr marL="525430" indent="-171023">
              <a:buFont typeface="Arial" panose="020B0604020202020204" pitchFamily="34" charset="0"/>
              <a:buChar char="•"/>
              <a:tabLst>
                <a:tab pos="1207454" algn="ctr"/>
              </a:tabLst>
              <a:defRPr sz="1297" baseline="0"/>
            </a:lvl4pPr>
            <a:lvl5pPr marL="525430" indent="-171023">
              <a:buFont typeface="Arial" panose="020B0604020202020204" pitchFamily="34" charset="0"/>
              <a:buChar char="•"/>
              <a:tabLst>
                <a:tab pos="1207454" algn="ctr"/>
              </a:tabLst>
              <a:defRPr sz="1297" baseline="0"/>
            </a:lvl5pPr>
          </a:lstStyle>
          <a:p>
            <a:pPr lvl="0"/>
            <a:r>
              <a:rPr lang="zh-CN" altLang="en-US"/>
              <a:t>单击此处添加文本</a:t>
            </a:r>
            <a:endParaRPr lang="en-US"/>
          </a:p>
        </p:txBody>
      </p:sp>
    </p:spTree>
    <p:extLst>
      <p:ext uri="{BB962C8B-B14F-4D97-AF65-F5344CB8AC3E}">
        <p14:creationId xmlns:p14="http://schemas.microsoft.com/office/powerpoint/2010/main" val="626516394"/>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4494153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640080" y="914490"/>
            <a:ext cx="4815840" cy="548550"/>
          </a:xfrm>
          <a:noFill/>
          <a:ln>
            <a:noFill/>
          </a:ln>
        </p:spPr>
        <p:txBody>
          <a:bodyPr anchor="ctr" anchorCtr="1">
            <a:noAutofit/>
          </a:bodyPr>
          <a:lstStyle>
            <a:lvl1pPr>
              <a:defRPr sz="2400" b="1" i="0" cap="none" spc="300">
                <a:solidFill>
                  <a:schemeClr val="tx1"/>
                </a:solidFill>
                <a:latin typeface="Avenir Next Demi Bold" panose="020B0503020202020204" pitchFamily="34" charset="0"/>
              </a:defRPr>
            </a:lvl1pPr>
          </a:lstStyle>
          <a:p>
            <a:r>
              <a:rPr lang="en-US"/>
              <a:t>TITLE</a:t>
            </a:r>
          </a:p>
        </p:txBody>
      </p:sp>
      <p:sp>
        <p:nvSpPr>
          <p:cNvPr id="17" name="Slide Number Placeholder 8">
            <a:extLst>
              <a:ext uri="{FF2B5EF4-FFF2-40B4-BE49-F238E27FC236}">
                <a16:creationId xmlns:a16="http://schemas.microsoft.com/office/drawing/2014/main" id="{BCCAA4B1-A586-0D43-8421-D48BDB026709}"/>
              </a:ext>
            </a:extLst>
          </p:cNvPr>
          <p:cNvSpPr>
            <a:spLocks noGrp="1"/>
          </p:cNvSpPr>
          <p:nvPr>
            <p:ph type="sldNum" sz="quarter" idx="12"/>
          </p:nvPr>
        </p:nvSpPr>
        <p:spPr>
          <a:xfrm>
            <a:off x="11621490" y="6217920"/>
            <a:ext cx="365760" cy="365760"/>
          </a:xfrm>
          <a:noFill/>
          <a:ln>
            <a:noFill/>
          </a:ln>
        </p:spPr>
        <p:style>
          <a:lnRef idx="2">
            <a:schemeClr val="dk1"/>
          </a:lnRef>
          <a:fillRef idx="1">
            <a:schemeClr val="lt1"/>
          </a:fillRef>
          <a:effectRef idx="0">
            <a:schemeClr val="dk1"/>
          </a:effectRef>
          <a:fontRef idx="minor">
            <a:schemeClr val="dk1"/>
          </a:fontRef>
        </p:style>
        <p:txBody>
          <a:bodyPr/>
          <a:lstStyle>
            <a:lvl1pPr>
              <a:defRPr>
                <a:solidFill>
                  <a:schemeClr val="tx1"/>
                </a:solidFill>
              </a:defRPr>
            </a:lvl1pPr>
          </a:lstStyle>
          <a:p>
            <a:fld id="{AFB80875-C224-5743-83D2-E9876A097C7C}" type="slidenum">
              <a:rPr lang="en-US" smtClean="0"/>
              <a:pPr/>
              <a:t>‹#›</a:t>
            </a:fld>
            <a:endParaRPr lang="en-US"/>
          </a:p>
        </p:txBody>
      </p:sp>
      <p:sp>
        <p:nvSpPr>
          <p:cNvPr id="6" name="Content Placeholder 2">
            <a:extLst>
              <a:ext uri="{FF2B5EF4-FFF2-40B4-BE49-F238E27FC236}">
                <a16:creationId xmlns:a16="http://schemas.microsoft.com/office/drawing/2014/main" id="{2A4244C0-8919-4D4A-89CC-D3EBF1F54F76}"/>
              </a:ext>
            </a:extLst>
          </p:cNvPr>
          <p:cNvSpPr>
            <a:spLocks noGrp="1"/>
          </p:cNvSpPr>
          <p:nvPr>
            <p:ph idx="1"/>
          </p:nvPr>
        </p:nvSpPr>
        <p:spPr>
          <a:xfrm>
            <a:off x="640080" y="1671638"/>
            <a:ext cx="4815840" cy="4381690"/>
          </a:xfrm>
        </p:spPr>
        <p:txBody>
          <a:bodyPr>
            <a:normAutofit/>
          </a:bodyPr>
          <a:lstStyle>
            <a:lvl1pPr>
              <a:lnSpc>
                <a:spcPct val="150000"/>
              </a:lnSpc>
              <a:spcBef>
                <a:spcPts val="0"/>
              </a:spcBef>
              <a:defRPr sz="1900" b="0" i="0">
                <a:solidFill>
                  <a:schemeClr val="bg1">
                    <a:lumMod val="50000"/>
                  </a:schemeClr>
                </a:solidFill>
                <a:latin typeface="Avenir Next" panose="020B0503020202020204" pitchFamily="34" charset="0"/>
              </a:defRPr>
            </a:lvl1pPr>
            <a:lvl2pPr>
              <a:lnSpc>
                <a:spcPct val="150000"/>
              </a:lnSpc>
              <a:spcBef>
                <a:spcPts val="0"/>
              </a:spcBef>
              <a:defRPr sz="1600" b="0" i="0">
                <a:solidFill>
                  <a:schemeClr val="bg1">
                    <a:lumMod val="50000"/>
                  </a:schemeClr>
                </a:solidFill>
                <a:latin typeface="Avenir Next" panose="020B0503020202020204" pitchFamily="34" charset="0"/>
              </a:defRPr>
            </a:lvl2pPr>
            <a:lvl3pPr>
              <a:lnSpc>
                <a:spcPct val="150000"/>
              </a:lnSpc>
              <a:spcBef>
                <a:spcPts val="0"/>
              </a:spcBef>
              <a:defRPr sz="1600" b="0" i="0">
                <a:solidFill>
                  <a:schemeClr val="bg1">
                    <a:lumMod val="50000"/>
                  </a:schemeClr>
                </a:solidFill>
                <a:latin typeface="Avenir Next" panose="020B0503020202020204" pitchFamily="34" charset="0"/>
              </a:defRPr>
            </a:lvl3pPr>
            <a:lvl4pPr>
              <a:lnSpc>
                <a:spcPct val="150000"/>
              </a:lnSpc>
              <a:spcBef>
                <a:spcPts val="0"/>
              </a:spcBef>
              <a:defRPr sz="1600" b="0" i="0">
                <a:solidFill>
                  <a:schemeClr val="bg1">
                    <a:lumMod val="50000"/>
                  </a:schemeClr>
                </a:solidFill>
                <a:latin typeface="Avenir Next" panose="020B0503020202020204" pitchFamily="34" charset="0"/>
              </a:defRPr>
            </a:lvl4pPr>
            <a:lvl5pPr>
              <a:lnSpc>
                <a:spcPct val="150000"/>
              </a:lnSpc>
              <a:spcBef>
                <a:spcPts val="0"/>
              </a:spcBef>
              <a:defRPr sz="1600" b="0" i="0">
                <a:solidFill>
                  <a:schemeClr val="bg1">
                    <a:lumMod val="50000"/>
                  </a:schemeClr>
                </a:solidFill>
                <a:latin typeface="Avenir Next" panose="020B0503020202020204"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CE11D9FE-8F7B-B64E-9004-7B51F5AA23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4486" y="6175550"/>
            <a:ext cx="2423029" cy="388599"/>
          </a:xfrm>
          <a:prstGeom prst="rect">
            <a:avLst/>
          </a:prstGeom>
        </p:spPr>
      </p:pic>
    </p:spTree>
    <p:extLst>
      <p:ext uri="{BB962C8B-B14F-4D97-AF65-F5344CB8AC3E}">
        <p14:creationId xmlns:p14="http://schemas.microsoft.com/office/powerpoint/2010/main" val="1540727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hinese text page">
    <p:bg>
      <p:bgPr>
        <a:solidFill>
          <a:srgbClr val="232424"/>
        </a:solidFill>
        <a:effectLst/>
      </p:bgPr>
    </p:bg>
    <p:spTree>
      <p:nvGrpSpPr>
        <p:cNvPr id="1" name=""/>
        <p:cNvGrpSpPr/>
        <p:nvPr/>
      </p:nvGrpSpPr>
      <p:grpSpPr>
        <a:xfrm>
          <a:off x="0" y="0"/>
          <a:ext cx="0" cy="0"/>
          <a:chOff x="0" y="0"/>
          <a:chExt cx="0" cy="0"/>
        </a:xfrm>
      </p:grpSpPr>
      <p:sp>
        <p:nvSpPr>
          <p:cNvPr id="9" name="文本占位符 6"/>
          <p:cNvSpPr>
            <a:spLocks noGrp="1"/>
          </p:cNvSpPr>
          <p:nvPr>
            <p:ph type="body" sz="quarter" idx="13" hasCustomPrompt="1"/>
          </p:nvPr>
        </p:nvSpPr>
        <p:spPr>
          <a:xfrm>
            <a:off x="367287" y="1228848"/>
            <a:ext cx="6939647" cy="2108688"/>
          </a:xfrm>
          <a:prstGeom prst="rect">
            <a:avLst/>
          </a:prstGeom>
        </p:spPr>
        <p:txBody>
          <a:bodyPr/>
          <a:lstStyle>
            <a:lvl1pPr marL="0" indent="0">
              <a:buFontTx/>
              <a:buNone/>
              <a:defRPr sz="2399" baseline="0">
                <a:solidFill>
                  <a:schemeClr val="tx2"/>
                </a:solidFill>
                <a:latin typeface="Arial" panose="020B0604020202020204" pitchFamily="34" charset="0"/>
                <a:cs typeface="Arial" panose="020B0604020202020204" pitchFamily="34" charset="0"/>
              </a:defRPr>
            </a:lvl1pPr>
            <a:lvl2pPr marL="609371" indent="0">
              <a:buFontTx/>
              <a:buNone/>
              <a:defRPr>
                <a:solidFill>
                  <a:schemeClr val="bg1"/>
                </a:solidFill>
                <a:latin typeface="Akkurat Pro" panose="020B0504020101020102" pitchFamily="34" charset="0"/>
              </a:defRPr>
            </a:lvl2pPr>
            <a:lvl3pPr marL="1218742" indent="0">
              <a:buFontTx/>
              <a:buNone/>
              <a:defRPr>
                <a:solidFill>
                  <a:schemeClr val="bg1"/>
                </a:solidFill>
                <a:latin typeface="Akkurat Pro" panose="020B0504020101020102" pitchFamily="34" charset="0"/>
              </a:defRPr>
            </a:lvl3pPr>
            <a:lvl4pPr marL="1828748" indent="0">
              <a:buFontTx/>
              <a:buNone/>
              <a:defRPr>
                <a:solidFill>
                  <a:schemeClr val="bg1"/>
                </a:solidFill>
                <a:latin typeface="Akkurat Pro" panose="020B0504020101020102" pitchFamily="34" charset="0"/>
              </a:defRPr>
            </a:lvl4pPr>
            <a:lvl5pPr marL="2438120" indent="0">
              <a:buFontTx/>
              <a:buNone/>
              <a:defRPr>
                <a:solidFill>
                  <a:schemeClr val="bg1"/>
                </a:solidFill>
                <a:latin typeface="Akkurat Pro" panose="020B0504020101020102" pitchFamily="34" charset="0"/>
              </a:defRPr>
            </a:lvl5pPr>
          </a:lstStyle>
          <a:p>
            <a:pPr lvl="0"/>
            <a:r>
              <a:rPr lang="en-US" altLang="zh-CN"/>
              <a:t>Use the "</a:t>
            </a:r>
            <a:r>
              <a:rPr lang="en-US" altLang="zh-CN" err="1"/>
              <a:t>Arial</a:t>
            </a:r>
            <a:r>
              <a:rPr lang="en-US" altLang="zh-CN"/>
              <a:t>" font for all text. Maximum font size should not exceed 24pt. Minimum font size cannot be less than 6pt.</a:t>
            </a:r>
            <a:endParaRPr lang="zh-CN" altLang="en-US"/>
          </a:p>
        </p:txBody>
      </p:sp>
      <p:sp>
        <p:nvSpPr>
          <p:cNvPr id="10" name="文本占位符 9"/>
          <p:cNvSpPr>
            <a:spLocks noGrp="1"/>
          </p:cNvSpPr>
          <p:nvPr>
            <p:ph type="body" sz="quarter" idx="14" hasCustomPrompt="1"/>
          </p:nvPr>
        </p:nvSpPr>
        <p:spPr>
          <a:xfrm>
            <a:off x="367288" y="333695"/>
            <a:ext cx="10747033" cy="965423"/>
          </a:xfrm>
          <a:prstGeom prst="rect">
            <a:avLst/>
          </a:prstGeom>
        </p:spPr>
        <p:txBody>
          <a:bodyPr/>
          <a:lstStyle>
            <a:lvl1pPr marL="0" indent="0">
              <a:buFontTx/>
              <a:buNone/>
              <a:defRPr sz="3599" b="1">
                <a:solidFill>
                  <a:schemeClr val="tx2"/>
                </a:solidFill>
                <a:latin typeface="Arial" panose="020B0604020202020204" pitchFamily="34" charset="0"/>
                <a:cs typeface="Arial" panose="020B0604020202020204" pitchFamily="34" charset="0"/>
              </a:defRPr>
            </a:lvl1pPr>
            <a:lvl2pPr marL="543991" indent="0">
              <a:buFontTx/>
              <a:buNone/>
              <a:defRPr>
                <a:solidFill>
                  <a:schemeClr val="bg1"/>
                </a:solidFill>
              </a:defRPr>
            </a:lvl2pPr>
            <a:lvl3pPr marL="1087982" indent="0">
              <a:buFontTx/>
              <a:buNone/>
              <a:defRPr>
                <a:solidFill>
                  <a:schemeClr val="bg1"/>
                </a:solidFill>
              </a:defRPr>
            </a:lvl3pPr>
            <a:lvl4pPr marL="1632608" indent="0">
              <a:buFontTx/>
              <a:buNone/>
              <a:defRPr>
                <a:solidFill>
                  <a:schemeClr val="bg1"/>
                </a:solidFill>
              </a:defRPr>
            </a:lvl4pPr>
            <a:lvl5pPr marL="2176598" indent="0">
              <a:buFontTx/>
              <a:buNone/>
              <a:defRPr>
                <a:solidFill>
                  <a:schemeClr val="bg1"/>
                </a:solidFill>
              </a:defRPr>
            </a:lvl5pPr>
          </a:lstStyle>
          <a:p>
            <a:pPr lvl="0"/>
            <a:r>
              <a:rPr lang="en-US" altLang="zh-CN"/>
              <a:t>The title-36pt </a:t>
            </a:r>
            <a:r>
              <a:rPr lang="en-US" altLang="zh-CN" err="1"/>
              <a:t>Arial</a:t>
            </a:r>
            <a:r>
              <a:rPr lang="en-US" altLang="zh-CN"/>
              <a:t> Bold</a:t>
            </a:r>
            <a:endParaRPr lang="zh-CN" altLang="en-US"/>
          </a:p>
        </p:txBody>
      </p:sp>
    </p:spTree>
    <p:extLst>
      <p:ext uri="{BB962C8B-B14F-4D97-AF65-F5344CB8AC3E}">
        <p14:creationId xmlns:p14="http://schemas.microsoft.com/office/powerpoint/2010/main" val="23048076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两栏内容">
    <p:bg>
      <p:bgRef idx="1001">
        <a:schemeClr val="bg1"/>
      </p:bgRef>
    </p:bg>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DD0D462F-670C-C642-8AC6-0B7F9FD601D8}"/>
              </a:ext>
            </a:extLst>
          </p:cNvPr>
          <p:cNvSpPr>
            <a:spLocks noChangeArrowheads="1"/>
          </p:cNvSpPr>
          <p:nvPr userDrawn="1"/>
        </p:nvSpPr>
        <p:spPr bwMode="auto">
          <a:xfrm>
            <a:off x="372729" y="6597149"/>
            <a:ext cx="271984" cy="195898"/>
          </a:xfrm>
          <a:prstGeom prst="rect">
            <a:avLst/>
          </a:prstGeom>
          <a:noFill/>
          <a:ln w="9525">
            <a:noFill/>
            <a:miter lim="800000"/>
            <a:headEnd/>
            <a:tailEnd/>
          </a:ln>
        </p:spPr>
        <p:txBody>
          <a:bodyPr lIns="0" tIns="0" rIns="0" bIns="0"/>
          <a:lstStyle/>
          <a:p>
            <a:pPr eaLnBrk="0" hangingPunct="0">
              <a:lnSpc>
                <a:spcPct val="85000"/>
              </a:lnSpc>
              <a:defRPr/>
            </a:pPr>
            <a:fld id="{F350CB96-EF0E-44F1-90D2-2D2DCEB1810F}" type="slidenum">
              <a:rPr lang="de-DE" altLang="zh-CN" sz="900" b="0" smtClean="0">
                <a:solidFill>
                  <a:schemeClr val="tx1"/>
                </a:solidFill>
                <a:latin typeface="Arial" panose="020B0604020202020204" pitchFamily="34" charset="0"/>
                <a:ea typeface="+mn-ea"/>
              </a:rPr>
              <a:pPr eaLnBrk="0" hangingPunct="0">
                <a:lnSpc>
                  <a:spcPct val="85000"/>
                </a:lnSpc>
                <a:defRPr/>
              </a:pPr>
              <a:t>‹#›</a:t>
            </a:fld>
            <a:endParaRPr lang="en-GB" altLang="zh-CN" sz="900" b="0">
              <a:solidFill>
                <a:schemeClr val="tx1"/>
              </a:solidFill>
              <a:latin typeface="Arial" panose="020B0604020202020204" pitchFamily="34" charset="0"/>
              <a:ea typeface="+mn-ea"/>
            </a:endParaRPr>
          </a:p>
        </p:txBody>
      </p:sp>
      <p:sp>
        <p:nvSpPr>
          <p:cNvPr id="4" name="Title 22">
            <a:extLst>
              <a:ext uri="{FF2B5EF4-FFF2-40B4-BE49-F238E27FC236}">
                <a16:creationId xmlns:a16="http://schemas.microsoft.com/office/drawing/2014/main" id="{C07667CE-3D14-094C-8389-B0E814597662}"/>
              </a:ext>
            </a:extLst>
          </p:cNvPr>
          <p:cNvSpPr>
            <a:spLocks noGrp="1"/>
          </p:cNvSpPr>
          <p:nvPr>
            <p:ph type="title"/>
          </p:nvPr>
        </p:nvSpPr>
        <p:spPr>
          <a:xfrm>
            <a:off x="281608" y="281007"/>
            <a:ext cx="10515600" cy="645872"/>
          </a:xfrm>
          <a:prstGeom prst="rect">
            <a:avLst/>
          </a:prstGeom>
        </p:spPr>
        <p:txBody>
          <a:bodyPr/>
          <a:lstStyle>
            <a:lvl1pPr>
              <a:defRPr sz="3200" b="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001321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advTm="30000"/>
    </mc:Choice>
    <mc:Fallback xmlns="">
      <p:transition advClick="0" advTm="30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336013960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2952181701"/>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1196098737"/>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31508534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997273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7068581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455040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FUTUREWEI INTERNAL</a:t>
            </a:r>
          </a:p>
        </p:txBody>
      </p:sp>
    </p:spTree>
    <p:extLst>
      <p:ext uri="{BB962C8B-B14F-4D97-AF65-F5344CB8AC3E}">
        <p14:creationId xmlns:p14="http://schemas.microsoft.com/office/powerpoint/2010/main" val="4238395890"/>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7609309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2458387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BEBE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userDrawn="1"/>
        </p:nvSpPr>
        <p:spPr>
          <a:xfrm>
            <a:off x="10077651" y="6246795"/>
            <a:ext cx="1561901" cy="40292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10515600" cy="1134161"/>
          </a:xfrm>
        </p:spPr>
        <p:txBody>
          <a:bodyPr anchor="b">
            <a:normAutofit/>
          </a:bodyPr>
          <a:lstStyle>
            <a:lvl1pPr>
              <a:defRPr sz="3600" u="sng" baseline="0">
                <a:solidFill>
                  <a:schemeClr val="tx2"/>
                </a:solidFill>
                <a:uFill>
                  <a:solidFill>
                    <a:schemeClr val="accent1"/>
                  </a:solidFill>
                </a:uFill>
              </a:defRPr>
            </a:lvl1pPr>
          </a:lstStyle>
          <a:p>
            <a:r>
              <a:rPr lang="en-US"/>
              <a:t>Click to Add Contents Page Title</a:t>
            </a:r>
          </a:p>
        </p:txBody>
      </p:sp>
      <p:sp>
        <p:nvSpPr>
          <p:cNvPr id="3" name="Content Placeholder 2"/>
          <p:cNvSpPr>
            <a:spLocks noGrp="1"/>
          </p:cNvSpPr>
          <p:nvPr>
            <p:ph idx="1"/>
          </p:nvPr>
        </p:nvSpPr>
        <p:spPr/>
        <p:txBody>
          <a:bodyPr/>
          <a:lstStyle>
            <a:lvl1pPr marL="457200" indent="-457200">
              <a:buFont typeface="+mj-lt"/>
              <a:buAutoNum type="arabicPeriod"/>
              <a:defRPr>
                <a:solidFill>
                  <a:schemeClr val="tx2"/>
                </a:solidFill>
              </a:defRPr>
            </a:lvl1pPr>
            <a:lvl2pPr marL="914400" indent="-4572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a:t>FUTUREWEI INTERNAL</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35058858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4794584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2539900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2060972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FUTUREWEI INTERNAL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7311653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8776945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7533485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Total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userDrawn="1"/>
        </p:nvSpPr>
        <p:spPr>
          <a:xfrm>
            <a:off x="10077651" y="6246795"/>
            <a:ext cx="1561901" cy="40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576317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566537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0151984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1014638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a:solidFill>
                  <a:schemeClr val="tx2">
                    <a:lumMod val="75000"/>
                    <a:lumOff val="25000"/>
                  </a:schemeClr>
                </a:solidFill>
              </a:rPr>
              <a:t>Thank You.</a:t>
            </a:r>
            <a:endParaRPr lang="zh-CN" altLang="zh-CN" sz="480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a:solidFill>
                  <a:schemeClr val="tx2">
                    <a:lumMod val="75000"/>
                    <a:lumOff val="25000"/>
                  </a:schemeClr>
                </a:solidFill>
              </a:rPr>
              <a:t>Copyright © 2020 Futurewei Technologies, Inc. </a:t>
            </a:r>
          </a:p>
          <a:p>
            <a:pPr algn="l">
              <a:defRPr/>
            </a:pPr>
            <a:r>
              <a:rPr lang="en-US" altLang="zh-CN" sz="900" b="1">
                <a:solidFill>
                  <a:schemeClr val="tx2">
                    <a:lumMod val="75000"/>
                    <a:lumOff val="25000"/>
                  </a:schemeClr>
                </a:solidFill>
              </a:rPr>
              <a:t>All Rights Reserved.</a:t>
            </a:r>
          </a:p>
          <a:p>
            <a:pPr algn="l">
              <a:defRPr/>
            </a:pPr>
            <a:endParaRPr lang="en-US" altLang="zh-CN" sz="900" b="1">
              <a:solidFill>
                <a:schemeClr val="tx2">
                  <a:lumMod val="75000"/>
                  <a:lumOff val="25000"/>
                </a:schemeClr>
              </a:solidFill>
            </a:endParaRPr>
          </a:p>
          <a:p>
            <a:pPr algn="l">
              <a:defRPr/>
            </a:pPr>
            <a:r>
              <a:rPr lang="en-US" altLang="zh-CN" sz="90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97745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375765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45767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2487703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28855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51734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theme" Target="../theme/theme2.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718" r:id="rId2"/>
    <p:sldLayoutId id="2147483719" r:id="rId3"/>
    <p:sldLayoutId id="2147483649" r:id="rId4"/>
    <p:sldLayoutId id="2147483703" r:id="rId5"/>
    <p:sldLayoutId id="2147483709" r:id="rId6"/>
    <p:sldLayoutId id="2147483705" r:id="rId7"/>
    <p:sldLayoutId id="2147483706" r:id="rId8"/>
    <p:sldLayoutId id="2147483707" r:id="rId9"/>
    <p:sldLayoutId id="2147483650" r:id="rId10"/>
    <p:sldLayoutId id="2147483651" r:id="rId11"/>
    <p:sldLayoutId id="2147483652" r:id="rId12"/>
    <p:sldLayoutId id="2147483653" r:id="rId13"/>
    <p:sldLayoutId id="2147483654" r:id="rId14"/>
    <p:sldLayoutId id="2147483655" r:id="rId15"/>
    <p:sldLayoutId id="2147483656" r:id="rId16"/>
    <p:sldLayoutId id="2147483657" r:id="rId17"/>
    <p:sldLayoutId id="2147483658" r:id="rId18"/>
    <p:sldLayoutId id="2147483748" r:id="rId19"/>
    <p:sldLayoutId id="2147483751" r:id="rId20"/>
    <p:sldLayoutId id="2147483753" r:id="rId21"/>
    <p:sldLayoutId id="2147483754" r:id="rId22"/>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2" cstate="hqprint">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132824578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9.tiff"/><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20.png"/><Relationship Id="rId7" Type="http://schemas.openxmlformats.org/officeDocument/2006/relationships/diagramLayout" Target="../diagrams/layout3.xm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diagramData" Target="../diagrams/data3.xml"/><Relationship Id="rId5" Type="http://schemas.openxmlformats.org/officeDocument/2006/relationships/image" Target="../media/image22.tiff"/><Relationship Id="rId10" Type="http://schemas.microsoft.com/office/2007/relationships/diagramDrawing" Target="../diagrams/drawing3.xml"/><Relationship Id="rId4" Type="http://schemas.openxmlformats.org/officeDocument/2006/relationships/image" Target="../media/image21.tiff"/><Relationship Id="rId9" Type="http://schemas.openxmlformats.org/officeDocument/2006/relationships/diagramColors" Target="../diagrams/colors3.xml"/></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3.tiff"/><Relationship Id="rId7" Type="http://schemas.openxmlformats.org/officeDocument/2006/relationships/diagramColors" Target="../diagrams/colors4.xm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4.png"/><Relationship Id="rId7" Type="http://schemas.openxmlformats.org/officeDocument/2006/relationships/diagramColors" Target="../diagrams/colors5.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30.png"/><Relationship Id="rId3" Type="http://schemas.openxmlformats.org/officeDocument/2006/relationships/image" Target="../media/image25.tiff"/><Relationship Id="rId7" Type="http://schemas.openxmlformats.org/officeDocument/2006/relationships/image" Target="../media/image29.tiff"/><Relationship Id="rId12"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8.tiff"/><Relationship Id="rId11" Type="http://schemas.openxmlformats.org/officeDocument/2006/relationships/diagramColors" Target="../diagrams/colors10.xml"/><Relationship Id="rId5" Type="http://schemas.openxmlformats.org/officeDocument/2006/relationships/image" Target="../media/image27.tiff"/><Relationship Id="rId10" Type="http://schemas.openxmlformats.org/officeDocument/2006/relationships/diagramQuickStyle" Target="../diagrams/quickStyle10.xml"/><Relationship Id="rId4" Type="http://schemas.openxmlformats.org/officeDocument/2006/relationships/image" Target="../media/image26.tiff"/><Relationship Id="rId9" Type="http://schemas.openxmlformats.org/officeDocument/2006/relationships/diagramLayout" Target="../diagrams/layout10.xml"/><Relationship Id="rId1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3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a:xfrm>
            <a:off x="554109" y="2533252"/>
            <a:ext cx="9690038" cy="2292309"/>
          </a:xfrm>
        </p:spPr>
        <p:txBody>
          <a:bodyPr/>
          <a:lstStyle/>
          <a:p>
            <a:pPr>
              <a:lnSpc>
                <a:spcPct val="120000"/>
              </a:lnSpc>
            </a:pPr>
            <a:r>
              <a:rPr lang="en-US" sz="3200" b="1" dirty="0"/>
              <a:t>Open Ecosystem &amp; Innovation to Automate the Data-Driven Information Infrastructure</a:t>
            </a:r>
            <a:br>
              <a:rPr lang="en-US" sz="2800" dirty="0"/>
            </a:br>
            <a:br>
              <a:rPr lang="en-US" sz="2800" i="1" dirty="0"/>
            </a:br>
            <a:r>
              <a:rPr lang="en-US" sz="2000" i="1" dirty="0"/>
              <a:t>Boston Storage Solution Group</a:t>
            </a:r>
            <a:br>
              <a:rPr lang="en-US" sz="2000" i="1" dirty="0"/>
            </a:br>
            <a:r>
              <a:rPr lang="en-US" sz="2000" i="1" dirty="0"/>
              <a:t>May 2020</a:t>
            </a:r>
          </a:p>
        </p:txBody>
      </p:sp>
    </p:spTree>
    <p:extLst>
      <p:ext uri="{BB962C8B-B14F-4D97-AF65-F5344CB8AC3E}">
        <p14:creationId xmlns:p14="http://schemas.microsoft.com/office/powerpoint/2010/main" val="408149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D7D9C9D-CDD2-45D9-B44E-B7C8FF4A9013}"/>
              </a:ext>
            </a:extLst>
          </p:cNvPr>
          <p:cNvSpPr/>
          <p:nvPr/>
        </p:nvSpPr>
        <p:spPr>
          <a:xfrm>
            <a:off x="-1361" y="-1360"/>
            <a:ext cx="12198803" cy="68103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ED91EC1E-02BE-314E-9E2A-6BA0C6D040B8}"/>
              </a:ext>
            </a:extLst>
          </p:cNvPr>
          <p:cNvSpPr>
            <a:spLocks noGrp="1"/>
          </p:cNvSpPr>
          <p:nvPr>
            <p:ph type="ftr" sz="quarter" idx="11"/>
          </p:nvPr>
        </p:nvSpPr>
        <p:spPr/>
        <p:txBody>
          <a:bodyPr/>
          <a:lstStyle/>
          <a:p>
            <a:r>
              <a:rPr lang="en-US"/>
              <a:t>FUTUREWEI INTERNAL</a:t>
            </a:r>
          </a:p>
        </p:txBody>
      </p:sp>
      <p:sp>
        <p:nvSpPr>
          <p:cNvPr id="3" name="Slide Number Placeholder 2">
            <a:extLst>
              <a:ext uri="{FF2B5EF4-FFF2-40B4-BE49-F238E27FC236}">
                <a16:creationId xmlns:a16="http://schemas.microsoft.com/office/drawing/2014/main" id="{C5F6D187-D303-1C49-987C-B1E5E9A802B1}"/>
              </a:ext>
            </a:extLst>
          </p:cNvPr>
          <p:cNvSpPr>
            <a:spLocks noGrp="1"/>
          </p:cNvSpPr>
          <p:nvPr>
            <p:ph type="sldNum" sz="quarter" idx="12"/>
          </p:nvPr>
        </p:nvSpPr>
        <p:spPr/>
        <p:txBody>
          <a:bodyPr/>
          <a:lstStyle/>
          <a:p>
            <a:fld id="{3B917CB5-27BD-4ECA-9D86-80D4B900A204}" type="slidenum">
              <a:rPr lang="en-US" smtClean="0"/>
              <a:t>10</a:t>
            </a:fld>
            <a:endParaRPr lang="en-US"/>
          </a:p>
        </p:txBody>
      </p:sp>
      <p:sp>
        <p:nvSpPr>
          <p:cNvPr id="4" name="Rectangle 3">
            <a:extLst>
              <a:ext uri="{FF2B5EF4-FFF2-40B4-BE49-F238E27FC236}">
                <a16:creationId xmlns:a16="http://schemas.microsoft.com/office/drawing/2014/main" id="{53B371AC-115C-6D47-999B-4EEAFA1250B3}"/>
              </a:ext>
            </a:extLst>
          </p:cNvPr>
          <p:cNvSpPr/>
          <p:nvPr/>
        </p:nvSpPr>
        <p:spPr>
          <a:xfrm>
            <a:off x="975667" y="1182231"/>
            <a:ext cx="4653478" cy="2246769"/>
          </a:xfrm>
          <a:prstGeom prst="rect">
            <a:avLst/>
          </a:prstGeom>
        </p:spPr>
        <p:txBody>
          <a:bodyPr wrap="square">
            <a:spAutoFit/>
          </a:bodyPr>
          <a:lstStyle/>
          <a:p>
            <a:r>
              <a:rPr lang="en-US" sz="2800">
                <a:solidFill>
                  <a:schemeClr val="bg1"/>
                </a:solidFill>
                <a:highlight>
                  <a:srgbClr val="000000"/>
                </a:highlight>
              </a:rPr>
              <a:t>“Every once in a while, a revolutionary product comes along that </a:t>
            </a:r>
            <a:r>
              <a:rPr lang="en-US" sz="2800">
                <a:solidFill>
                  <a:schemeClr val="accent5"/>
                </a:solidFill>
                <a:highlight>
                  <a:srgbClr val="000000"/>
                </a:highlight>
              </a:rPr>
              <a:t>changes everything</a:t>
            </a:r>
            <a:r>
              <a:rPr lang="en-US" sz="2800">
                <a:solidFill>
                  <a:schemeClr val="bg1"/>
                </a:solidFill>
                <a:highlight>
                  <a:srgbClr val="000000"/>
                </a:highlight>
              </a:rPr>
              <a:t>.”  </a:t>
            </a:r>
          </a:p>
          <a:p>
            <a:r>
              <a:rPr lang="en-US" sz="2800">
                <a:solidFill>
                  <a:schemeClr val="bg1"/>
                </a:solidFill>
                <a:highlight>
                  <a:srgbClr val="000000"/>
                </a:highlight>
              </a:rPr>
              <a:t>- Apple CEO Steve Jobs</a:t>
            </a:r>
          </a:p>
        </p:txBody>
      </p:sp>
      <p:sp>
        <p:nvSpPr>
          <p:cNvPr id="7" name="Rectangle 6">
            <a:extLst>
              <a:ext uri="{FF2B5EF4-FFF2-40B4-BE49-F238E27FC236}">
                <a16:creationId xmlns:a16="http://schemas.microsoft.com/office/drawing/2014/main" id="{323D212A-2F7E-8B44-8211-B08FC38B31A4}"/>
              </a:ext>
            </a:extLst>
          </p:cNvPr>
          <p:cNvSpPr/>
          <p:nvPr/>
        </p:nvSpPr>
        <p:spPr>
          <a:xfrm>
            <a:off x="975667" y="4229721"/>
            <a:ext cx="4653478" cy="923330"/>
          </a:xfrm>
          <a:prstGeom prst="rect">
            <a:avLst/>
          </a:prstGeom>
        </p:spPr>
        <p:txBody>
          <a:bodyPr wrap="square">
            <a:spAutoFit/>
          </a:bodyPr>
          <a:lstStyle/>
          <a:p>
            <a:r>
              <a:rPr lang="en-US">
                <a:solidFill>
                  <a:schemeClr val="accent3"/>
                </a:solidFill>
                <a:highlight>
                  <a:srgbClr val="000000"/>
                </a:highlight>
              </a:rPr>
              <a:t>“Apple disrupted the market by redefining the smartphone and </a:t>
            </a:r>
            <a:r>
              <a:rPr lang="en-US">
                <a:solidFill>
                  <a:schemeClr val="accent5"/>
                </a:solidFill>
                <a:highlight>
                  <a:srgbClr val="000000"/>
                </a:highlight>
              </a:rPr>
              <a:t>attracting developers</a:t>
            </a:r>
            <a:r>
              <a:rPr lang="en-US">
                <a:solidFill>
                  <a:schemeClr val="accent3"/>
                </a:solidFill>
                <a:highlight>
                  <a:srgbClr val="000000"/>
                </a:highlight>
              </a:rPr>
              <a:t>.”</a:t>
            </a:r>
          </a:p>
          <a:p>
            <a:r>
              <a:rPr lang="en-US">
                <a:solidFill>
                  <a:schemeClr val="accent3"/>
                </a:solidFill>
                <a:highlight>
                  <a:srgbClr val="000000"/>
                </a:highlight>
              </a:rPr>
              <a:t>- Nokia CEO Stephen </a:t>
            </a:r>
            <a:r>
              <a:rPr lang="en-US" err="1">
                <a:solidFill>
                  <a:schemeClr val="accent3"/>
                </a:solidFill>
                <a:highlight>
                  <a:srgbClr val="000000"/>
                </a:highlight>
              </a:rPr>
              <a:t>Elop</a:t>
            </a:r>
            <a:r>
              <a:rPr lang="en-US">
                <a:solidFill>
                  <a:schemeClr val="accent3"/>
                </a:solidFill>
                <a:highlight>
                  <a:srgbClr val="000000"/>
                </a:highlight>
              </a:rPr>
              <a:t> </a:t>
            </a:r>
          </a:p>
        </p:txBody>
      </p:sp>
      <p:pic>
        <p:nvPicPr>
          <p:cNvPr id="11" name="Picture 10">
            <a:extLst>
              <a:ext uri="{FF2B5EF4-FFF2-40B4-BE49-F238E27FC236}">
                <a16:creationId xmlns:a16="http://schemas.microsoft.com/office/drawing/2014/main" id="{A36FDC9F-E944-3449-AB25-627B34F1F379}"/>
              </a:ext>
            </a:extLst>
          </p:cNvPr>
          <p:cNvPicPr>
            <a:picLocks noChangeAspect="1"/>
          </p:cNvPicPr>
          <p:nvPr/>
        </p:nvPicPr>
        <p:blipFill>
          <a:blip r:embed="rId3"/>
          <a:stretch>
            <a:fillRect/>
          </a:stretch>
        </p:blipFill>
        <p:spPr>
          <a:xfrm>
            <a:off x="6734160" y="918847"/>
            <a:ext cx="5457839" cy="5278754"/>
          </a:xfrm>
          <a:prstGeom prst="rect">
            <a:avLst/>
          </a:prstGeom>
        </p:spPr>
      </p:pic>
      <p:graphicFrame>
        <p:nvGraphicFramePr>
          <p:cNvPr id="8" name="Diagram 7">
            <a:extLst>
              <a:ext uri="{FF2B5EF4-FFF2-40B4-BE49-F238E27FC236}">
                <a16:creationId xmlns:a16="http://schemas.microsoft.com/office/drawing/2014/main" id="{B688817A-8BCF-4C1C-982A-B0F2689B872B}"/>
              </a:ext>
            </a:extLst>
          </p:cNvPr>
          <p:cNvGraphicFramePr/>
          <p:nvPr>
            <p:extLst>
              <p:ext uri="{D42A27DB-BD31-4B8C-83A1-F6EECF244321}">
                <p14:modId xmlns:p14="http://schemas.microsoft.com/office/powerpoint/2010/main" val="2735940299"/>
              </p:ext>
            </p:extLst>
          </p:nvPr>
        </p:nvGraphicFramePr>
        <p:xfrm>
          <a:off x="0" y="6294420"/>
          <a:ext cx="5629145" cy="3759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76068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C8B94D-AF4B-6442-AD95-5D6FDFF296D6}"/>
              </a:ext>
            </a:extLst>
          </p:cNvPr>
          <p:cNvSpPr/>
          <p:nvPr/>
        </p:nvSpPr>
        <p:spPr>
          <a:xfrm>
            <a:off x="8345340" y="3323988"/>
            <a:ext cx="3172968"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Rectangle 15">
            <a:extLst>
              <a:ext uri="{FF2B5EF4-FFF2-40B4-BE49-F238E27FC236}">
                <a16:creationId xmlns:a16="http://schemas.microsoft.com/office/drawing/2014/main" id="{39F579B7-3C9A-0F4A-9718-D4D9D87DEEBB}"/>
              </a:ext>
            </a:extLst>
          </p:cNvPr>
          <p:cNvSpPr/>
          <p:nvPr/>
        </p:nvSpPr>
        <p:spPr>
          <a:xfrm>
            <a:off x="4521370" y="3323988"/>
            <a:ext cx="3172968"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Rectangle 14">
            <a:extLst>
              <a:ext uri="{FF2B5EF4-FFF2-40B4-BE49-F238E27FC236}">
                <a16:creationId xmlns:a16="http://schemas.microsoft.com/office/drawing/2014/main" id="{8F802D44-4983-DD42-B885-63ECE5782737}"/>
              </a:ext>
            </a:extLst>
          </p:cNvPr>
          <p:cNvSpPr/>
          <p:nvPr/>
        </p:nvSpPr>
        <p:spPr>
          <a:xfrm>
            <a:off x="696117" y="3309878"/>
            <a:ext cx="3172968"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4" name="Picture 13">
            <a:extLst>
              <a:ext uri="{FF2B5EF4-FFF2-40B4-BE49-F238E27FC236}">
                <a16:creationId xmlns:a16="http://schemas.microsoft.com/office/drawing/2014/main" id="{FDFCC812-D9EB-4546-8443-9F2C43231654}"/>
              </a:ext>
            </a:extLst>
          </p:cNvPr>
          <p:cNvPicPr>
            <a:picLocks/>
          </p:cNvPicPr>
          <p:nvPr/>
        </p:nvPicPr>
        <p:blipFill rotWithShape="1">
          <a:blip r:embed="rId3" cstate="hqprint">
            <a:extLst>
              <a:ext uri="{28A0092B-C50C-407E-A947-70E740481C1C}">
                <a14:useLocalDpi xmlns:a14="http://schemas.microsoft.com/office/drawing/2010/main"/>
              </a:ext>
            </a:extLst>
          </a:blip>
          <a:srcRect/>
          <a:stretch/>
        </p:blipFill>
        <p:spPr>
          <a:xfrm>
            <a:off x="696117" y="1751220"/>
            <a:ext cx="3172968" cy="1572768"/>
          </a:xfrm>
          <a:prstGeom prst="rect">
            <a:avLst/>
          </a:prstGeom>
        </p:spPr>
      </p:pic>
      <p:pic>
        <p:nvPicPr>
          <p:cNvPr id="9" name="Picture 8">
            <a:extLst>
              <a:ext uri="{FF2B5EF4-FFF2-40B4-BE49-F238E27FC236}">
                <a16:creationId xmlns:a16="http://schemas.microsoft.com/office/drawing/2014/main" id="{34B1A491-C5A4-CF48-BAD9-5795B4161E5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522124" y="1751220"/>
            <a:ext cx="3171463" cy="1576734"/>
          </a:xfrm>
          <a:prstGeom prst="rect">
            <a:avLst/>
          </a:prstGeom>
        </p:spPr>
      </p:pic>
      <p:pic>
        <p:nvPicPr>
          <p:cNvPr id="10" name="Picture 9">
            <a:extLst>
              <a:ext uri="{FF2B5EF4-FFF2-40B4-BE49-F238E27FC236}">
                <a16:creationId xmlns:a16="http://schemas.microsoft.com/office/drawing/2014/main" id="{1C0D48D0-EFAA-C04D-B388-84A8EF8DB67F}"/>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8345342" y="1751220"/>
            <a:ext cx="3171463" cy="1576734"/>
          </a:xfrm>
          <a:prstGeom prst="rect">
            <a:avLst/>
          </a:prstGeom>
        </p:spPr>
      </p:pic>
      <p:sp>
        <p:nvSpPr>
          <p:cNvPr id="18" name="Title 17">
            <a:extLst>
              <a:ext uri="{FF2B5EF4-FFF2-40B4-BE49-F238E27FC236}">
                <a16:creationId xmlns:a16="http://schemas.microsoft.com/office/drawing/2014/main" id="{3EA9E139-2674-824E-8FB5-0970923A8198}"/>
              </a:ext>
            </a:extLst>
          </p:cNvPr>
          <p:cNvSpPr>
            <a:spLocks noGrp="1"/>
          </p:cNvSpPr>
          <p:nvPr>
            <p:ph type="title"/>
          </p:nvPr>
        </p:nvSpPr>
        <p:spPr/>
        <p:txBody>
          <a:bodyPr/>
          <a:lstStyle/>
          <a:p>
            <a:pPr algn="ctr"/>
            <a:r>
              <a:rPr lang="en-US"/>
              <a:t>Huawei Ecosystems</a:t>
            </a:r>
          </a:p>
        </p:txBody>
      </p:sp>
      <p:sp>
        <p:nvSpPr>
          <p:cNvPr id="4" name="Footer Placeholder 3">
            <a:extLst>
              <a:ext uri="{FF2B5EF4-FFF2-40B4-BE49-F238E27FC236}">
                <a16:creationId xmlns:a16="http://schemas.microsoft.com/office/drawing/2014/main" id="{D132B98C-7A05-1447-8F6C-D3DE5DD2BFFA}"/>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B141CFD2-E48C-7641-A4B3-98977FF521ED}"/>
              </a:ext>
            </a:extLst>
          </p:cNvPr>
          <p:cNvSpPr>
            <a:spLocks noGrp="1"/>
          </p:cNvSpPr>
          <p:nvPr>
            <p:ph type="sldNum" sz="quarter" idx="12"/>
          </p:nvPr>
        </p:nvSpPr>
        <p:spPr/>
        <p:txBody>
          <a:bodyPr/>
          <a:lstStyle/>
          <a:p>
            <a:fld id="{3B917CB5-27BD-4ECA-9D86-80D4B900A204}" type="slidenum">
              <a:rPr lang="en-US" smtClean="0"/>
              <a:t>11</a:t>
            </a:fld>
            <a:endParaRPr lang="en-US"/>
          </a:p>
        </p:txBody>
      </p:sp>
      <p:sp>
        <p:nvSpPr>
          <p:cNvPr id="11" name="Rectangle 10">
            <a:extLst>
              <a:ext uri="{FF2B5EF4-FFF2-40B4-BE49-F238E27FC236}">
                <a16:creationId xmlns:a16="http://schemas.microsoft.com/office/drawing/2014/main" id="{A65B78F6-50E5-2F42-A864-8A9D4BFB084B}"/>
              </a:ext>
            </a:extLst>
          </p:cNvPr>
          <p:cNvSpPr/>
          <p:nvPr/>
        </p:nvSpPr>
        <p:spPr>
          <a:xfrm>
            <a:off x="8345342" y="3485614"/>
            <a:ext cx="3171463" cy="1354217"/>
          </a:xfrm>
          <a:prstGeom prst="rect">
            <a:avLst/>
          </a:prstGeom>
        </p:spPr>
        <p:txBody>
          <a:bodyPr wrap="square" anchor="t">
            <a:spAutoFit/>
          </a:bodyPr>
          <a:lstStyle/>
          <a:p>
            <a:r>
              <a:rPr lang="en-US" sz="1200">
                <a:solidFill>
                  <a:schemeClr val="tx2"/>
                </a:solidFill>
              </a:rPr>
              <a:t>Mar 27 2020</a:t>
            </a:r>
          </a:p>
          <a:p>
            <a:endParaRPr lang="en-US" sz="1400">
              <a:solidFill>
                <a:schemeClr val="tx2"/>
              </a:solidFill>
              <a:ea typeface="+mj-ea"/>
            </a:endParaRPr>
          </a:p>
          <a:p>
            <a:r>
              <a:rPr lang="en-US" sz="1400">
                <a:solidFill>
                  <a:schemeClr val="tx2"/>
                </a:solidFill>
                <a:ea typeface="+mj-ea"/>
              </a:rPr>
              <a:t>Huawei</a:t>
            </a:r>
            <a:r>
              <a:rPr lang="en-US" sz="1400">
                <a:solidFill>
                  <a:schemeClr val="tx2"/>
                </a:solidFill>
                <a:ea typeface="+mn-lt"/>
                <a:cs typeface="+mn-lt"/>
              </a:rPr>
              <a:t> is investing $200m this year to build an ecosystem around its Kunpeng ARM-based server processor</a:t>
            </a:r>
            <a:endParaRPr lang="en-US" sz="1400" i="0" u="sng">
              <a:solidFill>
                <a:schemeClr val="tx2"/>
              </a:solidFill>
              <a:effectLst/>
              <a:ea typeface="+mn-lt"/>
              <a:cs typeface="+mn-lt"/>
            </a:endParaRPr>
          </a:p>
        </p:txBody>
      </p:sp>
      <p:sp>
        <p:nvSpPr>
          <p:cNvPr id="12" name="Rectangle 11">
            <a:extLst>
              <a:ext uri="{FF2B5EF4-FFF2-40B4-BE49-F238E27FC236}">
                <a16:creationId xmlns:a16="http://schemas.microsoft.com/office/drawing/2014/main" id="{2665D5E0-01F6-CE41-94A6-B08FB9EF6388}"/>
              </a:ext>
            </a:extLst>
          </p:cNvPr>
          <p:cNvSpPr/>
          <p:nvPr/>
        </p:nvSpPr>
        <p:spPr>
          <a:xfrm>
            <a:off x="4522123" y="3485614"/>
            <a:ext cx="3171463" cy="923330"/>
          </a:xfrm>
          <a:prstGeom prst="rect">
            <a:avLst/>
          </a:prstGeom>
        </p:spPr>
        <p:txBody>
          <a:bodyPr wrap="square" anchor="t">
            <a:spAutoFit/>
          </a:bodyPr>
          <a:lstStyle/>
          <a:p>
            <a:pPr fontAlgn="base"/>
            <a:r>
              <a:rPr lang="en-US" sz="1200">
                <a:solidFill>
                  <a:schemeClr val="tx2"/>
                </a:solidFill>
              </a:rPr>
              <a:t>Aug 9 2019</a:t>
            </a:r>
          </a:p>
          <a:p>
            <a:pPr fontAlgn="base"/>
            <a:endParaRPr lang="en-US" sz="1400">
              <a:solidFill>
                <a:schemeClr val="tx2"/>
              </a:solidFill>
              <a:ea typeface="+mj-ea"/>
            </a:endParaRPr>
          </a:p>
          <a:p>
            <a:r>
              <a:rPr lang="en-US" sz="1400">
                <a:solidFill>
                  <a:schemeClr val="tx2"/>
                </a:solidFill>
              </a:rPr>
              <a:t>Huawei will invest $1 billion to build </a:t>
            </a:r>
            <a:r>
              <a:rPr lang="en-US" sz="1400" err="1">
                <a:solidFill>
                  <a:schemeClr val="tx2"/>
                </a:solidFill>
              </a:rPr>
              <a:t>HarmonyOS</a:t>
            </a:r>
            <a:r>
              <a:rPr lang="en-US" sz="1400">
                <a:solidFill>
                  <a:schemeClr val="tx2"/>
                </a:solidFill>
              </a:rPr>
              <a:t>’ ecosystem</a:t>
            </a:r>
            <a:endParaRPr lang="en-US" sz="1200">
              <a:solidFill>
                <a:schemeClr val="tx2"/>
              </a:solidFill>
              <a:ea typeface="Microsoft YaHei Light"/>
              <a:cs typeface="Arial"/>
            </a:endParaRPr>
          </a:p>
        </p:txBody>
      </p:sp>
      <p:sp>
        <p:nvSpPr>
          <p:cNvPr id="13" name="Rectangle 12">
            <a:extLst>
              <a:ext uri="{FF2B5EF4-FFF2-40B4-BE49-F238E27FC236}">
                <a16:creationId xmlns:a16="http://schemas.microsoft.com/office/drawing/2014/main" id="{2BFB3FEF-8998-954E-9191-AA5450904B76}"/>
              </a:ext>
            </a:extLst>
          </p:cNvPr>
          <p:cNvSpPr/>
          <p:nvPr/>
        </p:nvSpPr>
        <p:spPr>
          <a:xfrm>
            <a:off x="696117" y="3485614"/>
            <a:ext cx="3174251" cy="1384995"/>
          </a:xfrm>
          <a:prstGeom prst="rect">
            <a:avLst/>
          </a:prstGeom>
        </p:spPr>
        <p:txBody>
          <a:bodyPr wrap="square">
            <a:spAutoFit/>
          </a:bodyPr>
          <a:lstStyle/>
          <a:p>
            <a:r>
              <a:rPr lang="en-US" sz="1200">
                <a:solidFill>
                  <a:schemeClr val="tx2"/>
                </a:solidFill>
              </a:rPr>
              <a:t>Oct 27 2016</a:t>
            </a:r>
          </a:p>
          <a:p>
            <a:endParaRPr lang="en-US" sz="1400">
              <a:solidFill>
                <a:schemeClr val="tx2"/>
              </a:solidFill>
              <a:ea typeface="+mj-ea"/>
            </a:endParaRPr>
          </a:p>
          <a:p>
            <a:r>
              <a:rPr lang="en-US" sz="1400">
                <a:solidFill>
                  <a:schemeClr val="tx2"/>
                </a:solidFill>
                <a:ea typeface="+mj-ea"/>
              </a:rPr>
              <a:t>Building the OpenStack Ecosystem by Embracing Open Source and Contributing to the Open Source Community</a:t>
            </a:r>
          </a:p>
        </p:txBody>
      </p:sp>
      <p:graphicFrame>
        <p:nvGraphicFramePr>
          <p:cNvPr id="19" name="Diagram 18">
            <a:extLst>
              <a:ext uri="{FF2B5EF4-FFF2-40B4-BE49-F238E27FC236}">
                <a16:creationId xmlns:a16="http://schemas.microsoft.com/office/drawing/2014/main" id="{472A6CEB-696F-49E1-B267-8B5D75E5150D}"/>
              </a:ext>
            </a:extLst>
          </p:cNvPr>
          <p:cNvGraphicFramePr/>
          <p:nvPr>
            <p:extLst>
              <p:ext uri="{D42A27DB-BD31-4B8C-83A1-F6EECF244321}">
                <p14:modId xmlns:p14="http://schemas.microsoft.com/office/powerpoint/2010/main" val="974181868"/>
              </p:ext>
            </p:extLst>
          </p:nvPr>
        </p:nvGraphicFramePr>
        <p:xfrm>
          <a:off x="0" y="6336902"/>
          <a:ext cx="5892800" cy="37594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398615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FA9C3-EEA7-ED4A-BDA8-15331A712E9A}"/>
              </a:ext>
            </a:extLst>
          </p:cNvPr>
          <p:cNvSpPr>
            <a:spLocks noGrp="1"/>
          </p:cNvSpPr>
          <p:nvPr>
            <p:ph type="title"/>
          </p:nvPr>
        </p:nvSpPr>
        <p:spPr/>
        <p:txBody>
          <a:bodyPr/>
          <a:lstStyle/>
          <a:p>
            <a:r>
              <a:rPr lang="en-US"/>
              <a:t>Building Ecosystem Challenges</a:t>
            </a:r>
          </a:p>
        </p:txBody>
      </p:sp>
      <p:sp>
        <p:nvSpPr>
          <p:cNvPr id="3" name="Content Placeholder 2">
            <a:extLst>
              <a:ext uri="{FF2B5EF4-FFF2-40B4-BE49-F238E27FC236}">
                <a16:creationId xmlns:a16="http://schemas.microsoft.com/office/drawing/2014/main" id="{47C58C74-C2EA-6C4A-AD02-AC330982FEAD}"/>
              </a:ext>
            </a:extLst>
          </p:cNvPr>
          <p:cNvSpPr>
            <a:spLocks noGrp="1"/>
          </p:cNvSpPr>
          <p:nvPr>
            <p:ph idx="1"/>
          </p:nvPr>
        </p:nvSpPr>
        <p:spPr/>
        <p:txBody>
          <a:bodyPr/>
          <a:lstStyle/>
          <a:p>
            <a:pPr>
              <a:lnSpc>
                <a:spcPct val="100000"/>
              </a:lnSpc>
            </a:pPr>
            <a:r>
              <a:rPr lang="en-US" sz="2000"/>
              <a:t>Hardware Compatibility</a:t>
            </a:r>
          </a:p>
          <a:p>
            <a:pPr>
              <a:lnSpc>
                <a:spcPct val="100000"/>
              </a:lnSpc>
            </a:pPr>
            <a:r>
              <a:rPr lang="en-US" sz="2000"/>
              <a:t>Software Compatibility</a:t>
            </a:r>
          </a:p>
          <a:p>
            <a:pPr>
              <a:lnSpc>
                <a:spcPct val="100000"/>
              </a:lnSpc>
            </a:pPr>
            <a:r>
              <a:rPr lang="en-US" sz="2000"/>
              <a:t>Applications Availability</a:t>
            </a:r>
          </a:p>
          <a:p>
            <a:pPr>
              <a:lnSpc>
                <a:spcPct val="100000"/>
              </a:lnSpc>
            </a:pPr>
            <a:r>
              <a:rPr lang="en-US" sz="2000"/>
              <a:t>Industry Consensus</a:t>
            </a:r>
          </a:p>
          <a:p>
            <a:pPr>
              <a:lnSpc>
                <a:spcPct val="100000"/>
              </a:lnSpc>
            </a:pPr>
            <a:r>
              <a:rPr lang="en-US" sz="2000"/>
              <a:t>Developers Ecosystem</a:t>
            </a:r>
          </a:p>
          <a:p>
            <a:pPr>
              <a:lnSpc>
                <a:spcPct val="100000"/>
              </a:lnSpc>
            </a:pPr>
            <a:r>
              <a:rPr lang="en-US" sz="2000"/>
              <a:t>Standards</a:t>
            </a:r>
          </a:p>
          <a:p>
            <a:pPr marL="0" indent="0">
              <a:buNone/>
            </a:pPr>
            <a:endParaRPr lang="en-US"/>
          </a:p>
        </p:txBody>
      </p:sp>
      <p:sp>
        <p:nvSpPr>
          <p:cNvPr id="4" name="Footer Placeholder 3">
            <a:extLst>
              <a:ext uri="{FF2B5EF4-FFF2-40B4-BE49-F238E27FC236}">
                <a16:creationId xmlns:a16="http://schemas.microsoft.com/office/drawing/2014/main" id="{593F7785-F6DF-0C46-9C46-94E4DFF793F2}"/>
              </a:ext>
            </a:extLst>
          </p:cNvPr>
          <p:cNvSpPr>
            <a:spLocks noGrp="1"/>
          </p:cNvSpPr>
          <p:nvPr>
            <p:ph type="ftr" sz="quarter" idx="11"/>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
        <p:nvSpPr>
          <p:cNvPr id="5" name="Slide Number Placeholder 4">
            <a:extLst>
              <a:ext uri="{FF2B5EF4-FFF2-40B4-BE49-F238E27FC236}">
                <a16:creationId xmlns:a16="http://schemas.microsoft.com/office/drawing/2014/main" id="{FCA5F8ED-1814-A44B-B69A-62F2781F895E}"/>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12</a:t>
            </a:fld>
            <a:endParaRPr lang="en-US"/>
          </a:p>
        </p:txBody>
      </p:sp>
      <p:pic>
        <p:nvPicPr>
          <p:cNvPr id="7" name="Picture 6">
            <a:extLst>
              <a:ext uri="{FF2B5EF4-FFF2-40B4-BE49-F238E27FC236}">
                <a16:creationId xmlns:a16="http://schemas.microsoft.com/office/drawing/2014/main" id="{9E5B8C22-EE01-7943-A722-DE73C1956F81}"/>
              </a:ext>
            </a:extLst>
          </p:cNvPr>
          <p:cNvPicPr>
            <a:picLocks noChangeAspect="1"/>
          </p:cNvPicPr>
          <p:nvPr/>
        </p:nvPicPr>
        <p:blipFill>
          <a:blip r:embed="rId3"/>
          <a:stretch>
            <a:fillRect/>
          </a:stretch>
        </p:blipFill>
        <p:spPr>
          <a:xfrm>
            <a:off x="6379265" y="1825625"/>
            <a:ext cx="4974535" cy="3316356"/>
          </a:xfrm>
          <a:prstGeom prst="rect">
            <a:avLst/>
          </a:prstGeom>
        </p:spPr>
      </p:pic>
      <p:sp>
        <p:nvSpPr>
          <p:cNvPr id="10" name="Rectangle 9">
            <a:extLst>
              <a:ext uri="{FF2B5EF4-FFF2-40B4-BE49-F238E27FC236}">
                <a16:creationId xmlns:a16="http://schemas.microsoft.com/office/drawing/2014/main" id="{780A3749-E04F-0840-8B4A-32229CD641E1}"/>
              </a:ext>
            </a:extLst>
          </p:cNvPr>
          <p:cNvSpPr/>
          <p:nvPr/>
        </p:nvSpPr>
        <p:spPr>
          <a:xfrm>
            <a:off x="6379265" y="1825625"/>
            <a:ext cx="4974535" cy="3316356"/>
          </a:xfrm>
          <a:prstGeom prst="rect">
            <a:avLst/>
          </a:prstGeom>
          <a:solidFill>
            <a:schemeClr val="tx2">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8BA8013-6D56-6A48-8E1D-559B07F3B75A}"/>
              </a:ext>
            </a:extLst>
          </p:cNvPr>
          <p:cNvSpPr/>
          <p:nvPr/>
        </p:nvSpPr>
        <p:spPr>
          <a:xfrm>
            <a:off x="6379265" y="4001294"/>
            <a:ext cx="4974535" cy="338554"/>
          </a:xfrm>
          <a:prstGeom prst="rect">
            <a:avLst/>
          </a:prstGeom>
        </p:spPr>
        <p:txBody>
          <a:bodyPr wrap="square" anchor="t">
            <a:spAutoFit/>
          </a:bodyPr>
          <a:lstStyle/>
          <a:p>
            <a:pPr algn="ctr"/>
            <a:r>
              <a:rPr lang="en-US" sz="1600" b="1">
                <a:solidFill>
                  <a:schemeClr val="bg1"/>
                </a:solidFill>
              </a:rPr>
              <a:t>BUILDING ECOSYSTEM IS TOUGH!</a:t>
            </a:r>
          </a:p>
        </p:txBody>
      </p:sp>
      <p:graphicFrame>
        <p:nvGraphicFramePr>
          <p:cNvPr id="9" name="Diagram 8">
            <a:extLst>
              <a:ext uri="{FF2B5EF4-FFF2-40B4-BE49-F238E27FC236}">
                <a16:creationId xmlns:a16="http://schemas.microsoft.com/office/drawing/2014/main" id="{6E25F330-CD68-4240-A1BD-04A5F0507FA9}"/>
              </a:ext>
            </a:extLst>
          </p:cNvPr>
          <p:cNvGraphicFramePr/>
          <p:nvPr>
            <p:extLst>
              <p:ext uri="{D42A27DB-BD31-4B8C-83A1-F6EECF244321}">
                <p14:modId xmlns:p14="http://schemas.microsoft.com/office/powerpoint/2010/main" val="2874358800"/>
              </p:ext>
            </p:extLst>
          </p:nvPr>
        </p:nvGraphicFramePr>
        <p:xfrm>
          <a:off x="1" y="6336902"/>
          <a:ext cx="5709920" cy="3759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61633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395018-C850-3D4B-B942-9D87BB280AEA}"/>
              </a:ext>
            </a:extLst>
          </p:cNvPr>
          <p:cNvSpPr>
            <a:spLocks noGrp="1"/>
          </p:cNvSpPr>
          <p:nvPr>
            <p:ph type="title"/>
          </p:nvPr>
        </p:nvSpPr>
        <p:spPr/>
        <p:txBody>
          <a:bodyPr/>
          <a:lstStyle/>
          <a:p>
            <a:pPr algn="ctr"/>
            <a:r>
              <a:rPr lang="en-US"/>
              <a:t>Huawei Ecosystem Development Blueprint</a:t>
            </a:r>
          </a:p>
        </p:txBody>
      </p:sp>
      <p:pic>
        <p:nvPicPr>
          <p:cNvPr id="3" name="Picture 2">
            <a:extLst>
              <a:ext uri="{FF2B5EF4-FFF2-40B4-BE49-F238E27FC236}">
                <a16:creationId xmlns:a16="http://schemas.microsoft.com/office/drawing/2014/main" id="{7816CF0F-AD97-0F46-9565-4FE67E2B2020}"/>
              </a:ext>
            </a:extLst>
          </p:cNvPr>
          <p:cNvPicPr>
            <a:picLocks noChangeAspect="1"/>
          </p:cNvPicPr>
          <p:nvPr/>
        </p:nvPicPr>
        <p:blipFill>
          <a:blip r:embed="rId3"/>
          <a:stretch>
            <a:fillRect/>
          </a:stretch>
        </p:blipFill>
        <p:spPr>
          <a:xfrm>
            <a:off x="2033399" y="1753940"/>
            <a:ext cx="8125202" cy="4488110"/>
          </a:xfrm>
          <a:prstGeom prst="rect">
            <a:avLst/>
          </a:prstGeom>
        </p:spPr>
      </p:pic>
      <p:graphicFrame>
        <p:nvGraphicFramePr>
          <p:cNvPr id="5" name="Diagram 4">
            <a:extLst>
              <a:ext uri="{FF2B5EF4-FFF2-40B4-BE49-F238E27FC236}">
                <a16:creationId xmlns:a16="http://schemas.microsoft.com/office/drawing/2014/main" id="{342DBCA7-0149-4CD6-9A70-6BCE45CEB612}"/>
              </a:ext>
            </a:extLst>
          </p:cNvPr>
          <p:cNvGraphicFramePr/>
          <p:nvPr>
            <p:extLst>
              <p:ext uri="{D42A27DB-BD31-4B8C-83A1-F6EECF244321}">
                <p14:modId xmlns:p14="http://schemas.microsoft.com/office/powerpoint/2010/main" val="2832037315"/>
              </p:ext>
            </p:extLst>
          </p:nvPr>
        </p:nvGraphicFramePr>
        <p:xfrm>
          <a:off x="1" y="6336902"/>
          <a:ext cx="5878285" cy="3759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16097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367FF2-65D0-AF40-BC60-F450AB256E87}"/>
              </a:ext>
            </a:extLst>
          </p:cNvPr>
          <p:cNvSpPr>
            <a:spLocks noGrp="1"/>
          </p:cNvSpPr>
          <p:nvPr>
            <p:ph type="title"/>
          </p:nvPr>
        </p:nvSpPr>
        <p:spPr/>
        <p:txBody>
          <a:bodyPr/>
          <a:lstStyle/>
          <a:p>
            <a:r>
              <a:rPr lang="en-US"/>
              <a:t>Development Steps</a:t>
            </a:r>
          </a:p>
        </p:txBody>
      </p:sp>
      <p:sp>
        <p:nvSpPr>
          <p:cNvPr id="6" name="Content Placeholder 5">
            <a:extLst>
              <a:ext uri="{FF2B5EF4-FFF2-40B4-BE49-F238E27FC236}">
                <a16:creationId xmlns:a16="http://schemas.microsoft.com/office/drawing/2014/main" id="{772D3A79-1D21-E74B-B3E0-4AC4090D69DE}"/>
              </a:ext>
            </a:extLst>
          </p:cNvPr>
          <p:cNvSpPr>
            <a:spLocks noGrp="1"/>
          </p:cNvSpPr>
          <p:nvPr>
            <p:ph idx="1"/>
          </p:nvPr>
        </p:nvSpPr>
        <p:spPr/>
        <p:txBody>
          <a:bodyPr>
            <a:normAutofit fontScale="47500" lnSpcReduction="20000"/>
          </a:bodyPr>
          <a:lstStyle/>
          <a:p>
            <a:pPr marL="0" indent="0">
              <a:lnSpc>
                <a:spcPct val="120000"/>
              </a:lnSpc>
              <a:buNone/>
            </a:pPr>
            <a:r>
              <a:rPr lang="en-US" sz="2900" b="1">
                <a:solidFill>
                  <a:schemeClr val="tx2"/>
                </a:solidFill>
              </a:rPr>
              <a:t>DEVELOPING INDUSTRY ORIENTED APPLICATIONS</a:t>
            </a:r>
          </a:p>
          <a:p>
            <a:pPr marL="0" indent="0">
              <a:lnSpc>
                <a:spcPct val="120000"/>
              </a:lnSpc>
              <a:buNone/>
            </a:pPr>
            <a:r>
              <a:rPr lang="en-US" sz="2300"/>
              <a:t>We will work with industries and sectors such as government, telecoms, Internet, broadcasting, finance, securities, electric power, and energy, to build a complete industry ecosystem and to provide competitive solutions covering all scenarios in all industries.</a:t>
            </a:r>
          </a:p>
          <a:p>
            <a:pPr marL="0" indent="0">
              <a:lnSpc>
                <a:spcPct val="120000"/>
              </a:lnSpc>
              <a:buNone/>
            </a:pPr>
            <a:br>
              <a:rPr lang="en-US" sz="2100" b="1"/>
            </a:br>
            <a:r>
              <a:rPr lang="en-US" sz="2900" b="1">
                <a:solidFill>
                  <a:schemeClr val="tx2"/>
                </a:solidFill>
              </a:rPr>
              <a:t>INTEGRATION OF INDUSTRIES BY REGION</a:t>
            </a:r>
          </a:p>
          <a:p>
            <a:pPr marL="0" indent="0">
              <a:lnSpc>
                <a:spcPct val="120000"/>
              </a:lnSpc>
              <a:buNone/>
            </a:pPr>
            <a:r>
              <a:rPr lang="en-US" sz="2300"/>
              <a:t>We will build regional </a:t>
            </a:r>
            <a:r>
              <a:rPr lang="en-US" sz="2300" err="1"/>
              <a:t>Kunpeng</a:t>
            </a:r>
            <a:r>
              <a:rPr lang="en-US" sz="2300"/>
              <a:t> ecosystem innovation centers based on the advantages and software ecosystems specific to regions. We will focus local resources to develop software ecosystems, gradually expand the industry space, and cultivate local talent. Then, over time, a global </a:t>
            </a:r>
            <a:r>
              <a:rPr lang="en-US" sz="2300" err="1"/>
              <a:t>Kunpeng</a:t>
            </a:r>
            <a:r>
              <a:rPr lang="en-US" sz="2300"/>
              <a:t> ecosystem can gradually develop</a:t>
            </a:r>
          </a:p>
          <a:p>
            <a:pPr marL="0" indent="0">
              <a:lnSpc>
                <a:spcPct val="120000"/>
              </a:lnSpc>
              <a:buNone/>
            </a:pPr>
            <a:endParaRPr lang="en-US" sz="2300" b="1"/>
          </a:p>
          <a:p>
            <a:pPr marL="0" indent="0">
              <a:lnSpc>
                <a:spcPct val="120000"/>
              </a:lnSpc>
              <a:buNone/>
            </a:pPr>
            <a:r>
              <a:rPr lang="en-US" sz="2900" b="1"/>
              <a:t>B</a:t>
            </a:r>
            <a:r>
              <a:rPr lang="en-US" sz="2900" b="1">
                <a:solidFill>
                  <a:schemeClr val="tx2"/>
                </a:solidFill>
              </a:rPr>
              <a:t>UILDING ALLIANCES AND INCUBATING INDUSTRY STANDARDS</a:t>
            </a:r>
          </a:p>
          <a:p>
            <a:pPr marL="0" indent="0">
              <a:lnSpc>
                <a:spcPct val="120000"/>
              </a:lnSpc>
              <a:buNone/>
            </a:pPr>
            <a:r>
              <a:rPr lang="en-US" sz="2300"/>
              <a:t>We join hands with industry alliances to build an open standards system and define scenario-based standards for new applications to ensure healthy and sustainable development of the </a:t>
            </a:r>
            <a:r>
              <a:rPr lang="en-US" sz="2300" err="1"/>
              <a:t>Kunpeng</a:t>
            </a:r>
            <a:r>
              <a:rPr lang="en-US" sz="2300"/>
              <a:t> computing industry as a whole.</a:t>
            </a:r>
          </a:p>
          <a:p>
            <a:pPr marL="0" indent="0">
              <a:lnSpc>
                <a:spcPct val="120000"/>
              </a:lnSpc>
              <a:buNone/>
            </a:pPr>
            <a:endParaRPr lang="en-US" sz="2200" b="1"/>
          </a:p>
          <a:p>
            <a:pPr marL="0" indent="0">
              <a:lnSpc>
                <a:spcPct val="120000"/>
              </a:lnSpc>
              <a:buNone/>
            </a:pPr>
            <a:r>
              <a:rPr lang="en-US" sz="2900" b="1">
                <a:solidFill>
                  <a:schemeClr val="tx2"/>
                </a:solidFill>
              </a:rPr>
              <a:t>CULTIVATION OF A COMMUNITY OF DEVELOPERS</a:t>
            </a:r>
          </a:p>
          <a:p>
            <a:pPr marL="0" indent="0">
              <a:lnSpc>
                <a:spcPct val="120000"/>
              </a:lnSpc>
              <a:buNone/>
            </a:pPr>
            <a:r>
              <a:rPr lang="en-US" sz="2300"/>
              <a:t>Building the </a:t>
            </a:r>
            <a:r>
              <a:rPr lang="en-US" sz="2300" err="1"/>
              <a:t>Kunpeng</a:t>
            </a:r>
            <a:r>
              <a:rPr lang="en-US" sz="2300"/>
              <a:t> Developer Community into a mainstream will be an important way to develop the software tools needed for chip optimization in open-source operating systems. In addition, the basic capabilities of the </a:t>
            </a:r>
            <a:r>
              <a:rPr lang="en-US" sz="2300" err="1"/>
              <a:t>Kunpeng</a:t>
            </a:r>
            <a:r>
              <a:rPr lang="en-US" sz="2300"/>
              <a:t> processor are opened through </a:t>
            </a:r>
            <a:r>
              <a:rPr lang="en-US" sz="2300" err="1"/>
              <a:t>Kunpeng</a:t>
            </a:r>
            <a:r>
              <a:rPr lang="en-US" sz="2300"/>
              <a:t> boards and components to enable developers.</a:t>
            </a:r>
          </a:p>
        </p:txBody>
      </p:sp>
      <p:sp>
        <p:nvSpPr>
          <p:cNvPr id="3" name="Footer Placeholder 2">
            <a:extLst>
              <a:ext uri="{FF2B5EF4-FFF2-40B4-BE49-F238E27FC236}">
                <a16:creationId xmlns:a16="http://schemas.microsoft.com/office/drawing/2014/main" id="{17DD2CA0-BC14-1243-BD5F-996C8A98B8AC}"/>
              </a:ext>
            </a:extLst>
          </p:cNvPr>
          <p:cNvSpPr>
            <a:spLocks noGrp="1"/>
          </p:cNvSpPr>
          <p:nvPr>
            <p:ph type="ftr" sz="quarter" idx="11"/>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
        <p:nvSpPr>
          <p:cNvPr id="4" name="Slide Number Placeholder 3">
            <a:extLst>
              <a:ext uri="{FF2B5EF4-FFF2-40B4-BE49-F238E27FC236}">
                <a16:creationId xmlns:a16="http://schemas.microsoft.com/office/drawing/2014/main" id="{175B0B5A-EBEB-7640-A4A3-B1270B476114}"/>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14</a:t>
            </a:fld>
            <a:endParaRPr lang="en-US"/>
          </a:p>
        </p:txBody>
      </p:sp>
      <p:graphicFrame>
        <p:nvGraphicFramePr>
          <p:cNvPr id="7" name="Diagram 6">
            <a:extLst>
              <a:ext uri="{FF2B5EF4-FFF2-40B4-BE49-F238E27FC236}">
                <a16:creationId xmlns:a16="http://schemas.microsoft.com/office/drawing/2014/main" id="{485CAB86-8AE7-4A14-9579-1029E259DCBD}"/>
              </a:ext>
            </a:extLst>
          </p:cNvPr>
          <p:cNvGraphicFramePr/>
          <p:nvPr>
            <p:extLst>
              <p:ext uri="{D42A27DB-BD31-4B8C-83A1-F6EECF244321}">
                <p14:modId xmlns:p14="http://schemas.microsoft.com/office/powerpoint/2010/main" val="932169080"/>
              </p:ext>
            </p:extLst>
          </p:nvPr>
        </p:nvGraphicFramePr>
        <p:xfrm>
          <a:off x="1" y="6336902"/>
          <a:ext cx="5699760"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8638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6F3F8-2F32-8942-935C-6EADA2C593B3}"/>
              </a:ext>
            </a:extLst>
          </p:cNvPr>
          <p:cNvSpPr>
            <a:spLocks noGrp="1"/>
          </p:cNvSpPr>
          <p:nvPr>
            <p:ph type="title"/>
          </p:nvPr>
        </p:nvSpPr>
        <p:spPr/>
        <p:txBody>
          <a:bodyPr/>
          <a:lstStyle/>
          <a:p>
            <a:r>
              <a:rPr lang="en-US"/>
              <a:t>What To Develop</a:t>
            </a:r>
          </a:p>
        </p:txBody>
      </p:sp>
      <p:sp>
        <p:nvSpPr>
          <p:cNvPr id="3" name="Content Placeholder 2">
            <a:extLst>
              <a:ext uri="{FF2B5EF4-FFF2-40B4-BE49-F238E27FC236}">
                <a16:creationId xmlns:a16="http://schemas.microsoft.com/office/drawing/2014/main" id="{99F6DC94-43DE-274C-A0E1-146D04188BF7}"/>
              </a:ext>
            </a:extLst>
          </p:cNvPr>
          <p:cNvSpPr>
            <a:spLocks noGrp="1"/>
          </p:cNvSpPr>
          <p:nvPr>
            <p:ph sz="half" idx="1"/>
          </p:nvPr>
        </p:nvSpPr>
        <p:spPr/>
        <p:txBody>
          <a:bodyPr>
            <a:normAutofit fontScale="70000" lnSpcReduction="20000"/>
          </a:bodyPr>
          <a:lstStyle/>
          <a:p>
            <a:pPr marL="0" indent="0">
              <a:buNone/>
            </a:pPr>
            <a:r>
              <a:rPr lang="en-US" sz="2300" b="1">
                <a:solidFill>
                  <a:schemeClr val="tx2"/>
                </a:solidFill>
              </a:rPr>
              <a:t>HARDWARE</a:t>
            </a:r>
          </a:p>
          <a:p>
            <a:pPr marL="0" indent="0">
              <a:lnSpc>
                <a:spcPct val="120000"/>
              </a:lnSpc>
              <a:buNone/>
            </a:pPr>
            <a:r>
              <a:rPr lang="en-US" sz="2300"/>
              <a:t>Provide reference designs, vendor support</a:t>
            </a:r>
          </a:p>
          <a:p>
            <a:pPr marL="0" indent="0">
              <a:buNone/>
            </a:pPr>
            <a:endParaRPr lang="en-US"/>
          </a:p>
          <a:p>
            <a:pPr marL="0" indent="0">
              <a:buNone/>
            </a:pPr>
            <a:r>
              <a:rPr lang="en-US" sz="2300" b="1">
                <a:solidFill>
                  <a:schemeClr val="tx2"/>
                </a:solidFill>
              </a:rPr>
              <a:t>SOFTWARE</a:t>
            </a:r>
          </a:p>
          <a:p>
            <a:pPr marL="0" indent="0">
              <a:lnSpc>
                <a:spcPct val="120000"/>
              </a:lnSpc>
              <a:buNone/>
            </a:pPr>
            <a:r>
              <a:rPr lang="en-US" sz="2300"/>
              <a:t>Develop open source, toolkits, libraries, and drivers </a:t>
            </a:r>
          </a:p>
          <a:p>
            <a:pPr marL="0" indent="0">
              <a:buNone/>
            </a:pPr>
            <a:endParaRPr lang="en-US"/>
          </a:p>
          <a:p>
            <a:pPr marL="0" indent="0">
              <a:buNone/>
            </a:pPr>
            <a:r>
              <a:rPr lang="en-US" sz="2300" b="1">
                <a:solidFill>
                  <a:schemeClr val="tx2"/>
                </a:solidFill>
              </a:rPr>
              <a:t>APPLICATIONS</a:t>
            </a:r>
          </a:p>
          <a:p>
            <a:pPr marL="0" indent="0">
              <a:lnSpc>
                <a:spcPct val="120000"/>
              </a:lnSpc>
              <a:buNone/>
            </a:pPr>
            <a:r>
              <a:rPr lang="en-US" sz="2300"/>
              <a:t>Aggregate and integrate leading industry applications</a:t>
            </a:r>
          </a:p>
          <a:p>
            <a:pPr marL="0" indent="0">
              <a:buNone/>
            </a:pPr>
            <a:endParaRPr lang="en-US"/>
          </a:p>
          <a:p>
            <a:pPr marL="0" indent="0">
              <a:buNone/>
            </a:pPr>
            <a:r>
              <a:rPr lang="en-US" sz="2300" b="1">
                <a:solidFill>
                  <a:schemeClr val="tx2"/>
                </a:solidFill>
              </a:rPr>
              <a:t>INDUSTRY POLICIES</a:t>
            </a:r>
          </a:p>
          <a:p>
            <a:pPr marL="0" indent="0">
              <a:lnSpc>
                <a:spcPct val="120000"/>
              </a:lnSpc>
              <a:buNone/>
            </a:pPr>
            <a:r>
              <a:rPr lang="en-US" sz="2300"/>
              <a:t>Develop industry and regional best practices together with users, vendors, ISV’s, and industry associations </a:t>
            </a:r>
          </a:p>
        </p:txBody>
      </p:sp>
      <p:sp>
        <p:nvSpPr>
          <p:cNvPr id="6" name="Content Placeholder 5">
            <a:extLst>
              <a:ext uri="{FF2B5EF4-FFF2-40B4-BE49-F238E27FC236}">
                <a16:creationId xmlns:a16="http://schemas.microsoft.com/office/drawing/2014/main" id="{34FA7BAA-FFE4-364C-BAEF-6223C3C61D7C}"/>
              </a:ext>
            </a:extLst>
          </p:cNvPr>
          <p:cNvSpPr>
            <a:spLocks noGrp="1"/>
          </p:cNvSpPr>
          <p:nvPr>
            <p:ph sz="half" idx="2"/>
          </p:nvPr>
        </p:nvSpPr>
        <p:spPr/>
        <p:txBody>
          <a:bodyPr>
            <a:normAutofit fontScale="70000" lnSpcReduction="20000"/>
          </a:bodyPr>
          <a:lstStyle/>
          <a:p>
            <a:pPr marL="0" indent="0">
              <a:buNone/>
            </a:pPr>
            <a:r>
              <a:rPr lang="en-US" sz="2300" b="1">
                <a:solidFill>
                  <a:schemeClr val="tx2"/>
                </a:solidFill>
              </a:rPr>
              <a:t>OPEN SOURCE COMMUNITIES</a:t>
            </a:r>
          </a:p>
          <a:p>
            <a:pPr marL="0" indent="0">
              <a:lnSpc>
                <a:spcPct val="120000"/>
              </a:lnSpc>
              <a:buNone/>
            </a:pPr>
            <a:r>
              <a:rPr lang="en-US" sz="2300"/>
              <a:t>Enable vendors &amp; developers to collaborate on software development. Enable users to try and adopt open source software</a:t>
            </a:r>
          </a:p>
          <a:p>
            <a:pPr marL="0" indent="0">
              <a:buNone/>
            </a:pPr>
            <a:endParaRPr lang="en-US"/>
          </a:p>
          <a:p>
            <a:pPr marL="0" indent="0">
              <a:buNone/>
            </a:pPr>
            <a:r>
              <a:rPr lang="en-US" sz="2300" b="1">
                <a:solidFill>
                  <a:schemeClr val="tx2"/>
                </a:solidFill>
              </a:rPr>
              <a:t>DEVELOPERS</a:t>
            </a:r>
          </a:p>
          <a:p>
            <a:pPr marL="0" indent="0">
              <a:lnSpc>
                <a:spcPct val="120000"/>
              </a:lnSpc>
              <a:buNone/>
            </a:pPr>
            <a:r>
              <a:rPr lang="en-US" sz="2300"/>
              <a:t>Work with industry and universities to grow developers with development tools, training and certification programs</a:t>
            </a:r>
          </a:p>
          <a:p>
            <a:pPr marL="0" indent="0">
              <a:buNone/>
            </a:pPr>
            <a:endParaRPr lang="en-US"/>
          </a:p>
          <a:p>
            <a:pPr marL="0" indent="0">
              <a:buNone/>
            </a:pPr>
            <a:r>
              <a:rPr lang="en-US" sz="2300" b="1">
                <a:solidFill>
                  <a:schemeClr val="tx2"/>
                </a:solidFill>
              </a:rPr>
              <a:t>STANDARDS</a:t>
            </a:r>
          </a:p>
          <a:p>
            <a:pPr marL="0" indent="0">
              <a:lnSpc>
                <a:spcPct val="120000"/>
              </a:lnSpc>
              <a:buNone/>
            </a:pPr>
            <a:r>
              <a:rPr lang="en-US" sz="2300"/>
              <a:t>Establish open and unified hardware, software, tests and other standards with industry associations and consortiums </a:t>
            </a:r>
          </a:p>
        </p:txBody>
      </p:sp>
      <p:sp>
        <p:nvSpPr>
          <p:cNvPr id="4" name="Footer Placeholder 3">
            <a:extLst>
              <a:ext uri="{FF2B5EF4-FFF2-40B4-BE49-F238E27FC236}">
                <a16:creationId xmlns:a16="http://schemas.microsoft.com/office/drawing/2014/main" id="{51000EA4-FFC3-C649-957D-05786B667AB9}"/>
              </a:ext>
            </a:extLst>
          </p:cNvPr>
          <p:cNvSpPr>
            <a:spLocks noGrp="1"/>
          </p:cNvSpPr>
          <p:nvPr>
            <p:ph type="ftr" sz="quarter" idx="11"/>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
        <p:nvSpPr>
          <p:cNvPr id="5" name="Slide Number Placeholder 4">
            <a:extLst>
              <a:ext uri="{FF2B5EF4-FFF2-40B4-BE49-F238E27FC236}">
                <a16:creationId xmlns:a16="http://schemas.microsoft.com/office/drawing/2014/main" id="{88510B60-528F-8946-AA56-3172CE241F1F}"/>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15</a:t>
            </a:fld>
            <a:endParaRPr lang="en-US"/>
          </a:p>
        </p:txBody>
      </p:sp>
      <p:graphicFrame>
        <p:nvGraphicFramePr>
          <p:cNvPr id="7" name="Diagram 6">
            <a:extLst>
              <a:ext uri="{FF2B5EF4-FFF2-40B4-BE49-F238E27FC236}">
                <a16:creationId xmlns:a16="http://schemas.microsoft.com/office/drawing/2014/main" id="{2FE8BC7B-68CF-4277-8472-4EF3AED51450}"/>
              </a:ext>
            </a:extLst>
          </p:cNvPr>
          <p:cNvGraphicFramePr/>
          <p:nvPr>
            <p:extLst>
              <p:ext uri="{D42A27DB-BD31-4B8C-83A1-F6EECF244321}">
                <p14:modId xmlns:p14="http://schemas.microsoft.com/office/powerpoint/2010/main" val="2148180220"/>
              </p:ext>
            </p:extLst>
          </p:nvPr>
        </p:nvGraphicFramePr>
        <p:xfrm>
          <a:off x="0" y="6336902"/>
          <a:ext cx="5709919"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2683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EB02D-80A5-C148-886C-B731623D917F}"/>
              </a:ext>
            </a:extLst>
          </p:cNvPr>
          <p:cNvSpPr>
            <a:spLocks noGrp="1"/>
          </p:cNvSpPr>
          <p:nvPr>
            <p:ph type="title"/>
          </p:nvPr>
        </p:nvSpPr>
        <p:spPr/>
        <p:txBody>
          <a:bodyPr/>
          <a:lstStyle/>
          <a:p>
            <a:r>
              <a:rPr lang="en-US"/>
              <a:t>Open Source Principles</a:t>
            </a:r>
          </a:p>
        </p:txBody>
      </p:sp>
      <p:graphicFrame>
        <p:nvGraphicFramePr>
          <p:cNvPr id="6" name="Content Placeholder 5">
            <a:extLst>
              <a:ext uri="{FF2B5EF4-FFF2-40B4-BE49-F238E27FC236}">
                <a16:creationId xmlns:a16="http://schemas.microsoft.com/office/drawing/2014/main" id="{018B03A6-C7C3-0341-8F5D-4F2B822FD5F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8EA245BC-7B3E-A54A-BF8C-487F9FF3C2E6}"/>
              </a:ext>
            </a:extLst>
          </p:cNvPr>
          <p:cNvSpPr>
            <a:spLocks noGrp="1"/>
          </p:cNvSpPr>
          <p:nvPr>
            <p:ph type="ftr" sz="quarter" idx="11"/>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
        <p:nvSpPr>
          <p:cNvPr id="5" name="Slide Number Placeholder 4">
            <a:extLst>
              <a:ext uri="{FF2B5EF4-FFF2-40B4-BE49-F238E27FC236}">
                <a16:creationId xmlns:a16="http://schemas.microsoft.com/office/drawing/2014/main" id="{296F095B-F95D-5B4E-848A-C34330D2ACD9}"/>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16</a:t>
            </a:fld>
            <a:endParaRPr lang="en-US"/>
          </a:p>
        </p:txBody>
      </p:sp>
      <p:graphicFrame>
        <p:nvGraphicFramePr>
          <p:cNvPr id="7" name="Diagram 6">
            <a:extLst>
              <a:ext uri="{FF2B5EF4-FFF2-40B4-BE49-F238E27FC236}">
                <a16:creationId xmlns:a16="http://schemas.microsoft.com/office/drawing/2014/main" id="{838EDD34-65CA-43D3-AE62-1448BE9849FA}"/>
              </a:ext>
            </a:extLst>
          </p:cNvPr>
          <p:cNvGraphicFramePr/>
          <p:nvPr>
            <p:extLst>
              <p:ext uri="{D42A27DB-BD31-4B8C-83A1-F6EECF244321}">
                <p14:modId xmlns:p14="http://schemas.microsoft.com/office/powerpoint/2010/main" val="1624610378"/>
              </p:ext>
            </p:extLst>
          </p:nvPr>
        </p:nvGraphicFramePr>
        <p:xfrm>
          <a:off x="0" y="6336902"/>
          <a:ext cx="5781040" cy="3759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435701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3A04C-A78C-6645-9518-83C2807FFCD8}"/>
              </a:ext>
            </a:extLst>
          </p:cNvPr>
          <p:cNvSpPr>
            <a:spLocks noGrp="1"/>
          </p:cNvSpPr>
          <p:nvPr>
            <p:ph type="title"/>
          </p:nvPr>
        </p:nvSpPr>
        <p:spPr/>
        <p:txBody>
          <a:bodyPr/>
          <a:lstStyle/>
          <a:p>
            <a:r>
              <a:rPr lang="en-US"/>
              <a:t>Huawei Open Source Participation</a:t>
            </a:r>
          </a:p>
        </p:txBody>
      </p:sp>
      <p:sp>
        <p:nvSpPr>
          <p:cNvPr id="3" name="Content Placeholder 2">
            <a:extLst>
              <a:ext uri="{FF2B5EF4-FFF2-40B4-BE49-F238E27FC236}">
                <a16:creationId xmlns:a16="http://schemas.microsoft.com/office/drawing/2014/main" id="{EC755684-8600-A44F-8035-1AF5BE74CAC0}"/>
              </a:ext>
            </a:extLst>
          </p:cNvPr>
          <p:cNvSpPr>
            <a:spLocks noGrp="1"/>
          </p:cNvSpPr>
          <p:nvPr>
            <p:ph idx="1"/>
          </p:nvPr>
        </p:nvSpPr>
        <p:spPr>
          <a:xfrm>
            <a:off x="838201" y="1825625"/>
            <a:ext cx="7537174" cy="4351338"/>
          </a:xfrm>
        </p:spPr>
        <p:txBody>
          <a:bodyPr vert="horz" lIns="91440" tIns="45720" rIns="91440" bIns="45720" rtlCol="0" anchor="t">
            <a:normAutofit/>
          </a:bodyPr>
          <a:lstStyle/>
          <a:p>
            <a:pPr>
              <a:lnSpc>
                <a:spcPct val="120000"/>
              </a:lnSpc>
            </a:pPr>
            <a:r>
              <a:rPr lang="en-US" sz="1600"/>
              <a:t>Huawei has been a leader in &gt;15 mainstream open source communities, including Linux, CNCF, Apache, OpenStack, and OPNFV</a:t>
            </a:r>
            <a:r>
              <a:rPr lang="en-US" sz="1800"/>
              <a:t>.</a:t>
            </a:r>
            <a:endParaRPr lang="en-US" sz="1600"/>
          </a:p>
          <a:p>
            <a:pPr>
              <a:lnSpc>
                <a:spcPct val="120000"/>
              </a:lnSpc>
            </a:pPr>
            <a:r>
              <a:rPr lang="en-US" sz="1600"/>
              <a:t>Huawei’s contribution has ranked No.2 in OpenStack for consecutive years, No.4 in CNCF, and No.5 in Linux kernel</a:t>
            </a:r>
            <a:endParaRPr lang="en-US" sz="1600">
              <a:cs typeface="Arial"/>
            </a:endParaRPr>
          </a:p>
          <a:p>
            <a:pPr>
              <a:lnSpc>
                <a:spcPct val="110000"/>
              </a:lnSpc>
            </a:pPr>
            <a:r>
              <a:rPr lang="en-US" sz="1600"/>
              <a:t>Huawei has contributed to multiple open-source projects, including </a:t>
            </a:r>
            <a:endParaRPr lang="en-US" sz="1600">
              <a:cs typeface="Arial"/>
            </a:endParaRPr>
          </a:p>
          <a:p>
            <a:pPr lvl="1">
              <a:lnSpc>
                <a:spcPct val="110000"/>
              </a:lnSpc>
            </a:pPr>
            <a:r>
              <a:rPr lang="en-US" sz="1400"/>
              <a:t>Cyborg in OpenStack</a:t>
            </a:r>
            <a:endParaRPr lang="en-US" sz="1400">
              <a:cs typeface="Arial"/>
            </a:endParaRPr>
          </a:p>
          <a:p>
            <a:pPr lvl="1">
              <a:lnSpc>
                <a:spcPct val="110000"/>
              </a:lnSpc>
            </a:pPr>
            <a:r>
              <a:rPr lang="en-US" sz="1400" err="1"/>
              <a:t>CarbonData</a:t>
            </a:r>
            <a:r>
              <a:rPr lang="en-US" sz="1400"/>
              <a:t> in the big data community</a:t>
            </a:r>
            <a:endParaRPr lang="en-US" sz="1400">
              <a:cs typeface="Arial"/>
            </a:endParaRPr>
          </a:p>
          <a:p>
            <a:pPr lvl="1">
              <a:lnSpc>
                <a:spcPct val="110000"/>
              </a:lnSpc>
            </a:pPr>
            <a:r>
              <a:rPr lang="en-US" sz="1400" err="1"/>
              <a:t>KubeEdge</a:t>
            </a:r>
            <a:r>
              <a:rPr lang="en-US" sz="1400"/>
              <a:t> in the cloud native community</a:t>
            </a:r>
            <a:endParaRPr lang="en-US" sz="1400">
              <a:cs typeface="Arial"/>
            </a:endParaRPr>
          </a:p>
          <a:p>
            <a:pPr lvl="1">
              <a:lnSpc>
                <a:spcPct val="110000"/>
              </a:lnSpc>
            </a:pPr>
            <a:r>
              <a:rPr lang="en-US" sz="1400" err="1"/>
              <a:t>ServiceComb</a:t>
            </a:r>
            <a:r>
              <a:rPr lang="en-US" sz="1400"/>
              <a:t> in the microservice domain</a:t>
            </a:r>
            <a:endParaRPr lang="en-US" sz="1400">
              <a:cs typeface="Arial"/>
            </a:endParaRPr>
          </a:p>
          <a:p>
            <a:pPr lvl="1">
              <a:lnSpc>
                <a:spcPct val="110000"/>
              </a:lnSpc>
            </a:pPr>
            <a:r>
              <a:rPr lang="en-US" sz="1400"/>
              <a:t>SODA in data and storage, &amp; its predecessor OpenSDS (storage)</a:t>
            </a:r>
          </a:p>
          <a:p>
            <a:pPr lvl="1">
              <a:lnSpc>
                <a:spcPct val="110000"/>
              </a:lnSpc>
            </a:pPr>
            <a:r>
              <a:rPr lang="en-US" sz="1400" err="1"/>
              <a:t>OpenEuler</a:t>
            </a:r>
            <a:r>
              <a:rPr lang="en-US" sz="1400"/>
              <a:t> Linux for </a:t>
            </a:r>
            <a:r>
              <a:rPr lang="en-US" sz="1400" err="1"/>
              <a:t>Kunpeng</a:t>
            </a:r>
            <a:r>
              <a:rPr lang="en-US" sz="1400"/>
              <a:t> and other processors</a:t>
            </a:r>
            <a:endParaRPr lang="en-US" sz="1400">
              <a:cs typeface="Arial"/>
            </a:endParaRPr>
          </a:p>
          <a:p>
            <a:endParaRPr lang="en-US" sz="1800"/>
          </a:p>
        </p:txBody>
      </p:sp>
      <p:sp>
        <p:nvSpPr>
          <p:cNvPr id="4" name="Footer Placeholder 3">
            <a:extLst>
              <a:ext uri="{FF2B5EF4-FFF2-40B4-BE49-F238E27FC236}">
                <a16:creationId xmlns:a16="http://schemas.microsoft.com/office/drawing/2014/main" id="{D5C39A89-9E77-6742-9E90-28DB57DED659}"/>
              </a:ext>
            </a:extLst>
          </p:cNvPr>
          <p:cNvSpPr>
            <a:spLocks noGrp="1"/>
          </p:cNvSpPr>
          <p:nvPr>
            <p:ph type="ftr" sz="quarter" idx="11"/>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
        <p:nvSpPr>
          <p:cNvPr id="5" name="Slide Number Placeholder 4">
            <a:extLst>
              <a:ext uri="{FF2B5EF4-FFF2-40B4-BE49-F238E27FC236}">
                <a16:creationId xmlns:a16="http://schemas.microsoft.com/office/drawing/2014/main" id="{6176F105-70CA-D44A-B67E-C84798D9E6B2}"/>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17</a:t>
            </a:fld>
            <a:endParaRPr lang="en-US"/>
          </a:p>
        </p:txBody>
      </p:sp>
      <p:pic>
        <p:nvPicPr>
          <p:cNvPr id="6" name="Picture 5">
            <a:extLst>
              <a:ext uri="{FF2B5EF4-FFF2-40B4-BE49-F238E27FC236}">
                <a16:creationId xmlns:a16="http://schemas.microsoft.com/office/drawing/2014/main" id="{1E27BA57-3AF1-6244-9169-0D79EED1ABEB}"/>
              </a:ext>
            </a:extLst>
          </p:cNvPr>
          <p:cNvPicPr>
            <a:picLocks noChangeAspect="1"/>
          </p:cNvPicPr>
          <p:nvPr/>
        </p:nvPicPr>
        <p:blipFill>
          <a:blip r:embed="rId3"/>
          <a:stretch>
            <a:fillRect/>
          </a:stretch>
        </p:blipFill>
        <p:spPr>
          <a:xfrm>
            <a:off x="10586779" y="3608865"/>
            <a:ext cx="1094887" cy="1094887"/>
          </a:xfrm>
          <a:prstGeom prst="rect">
            <a:avLst/>
          </a:prstGeom>
        </p:spPr>
      </p:pic>
      <p:pic>
        <p:nvPicPr>
          <p:cNvPr id="7" name="Picture 6">
            <a:extLst>
              <a:ext uri="{FF2B5EF4-FFF2-40B4-BE49-F238E27FC236}">
                <a16:creationId xmlns:a16="http://schemas.microsoft.com/office/drawing/2014/main" id="{CBAC8836-920C-9147-A1FB-3DCC70F654E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676180" y="2028136"/>
            <a:ext cx="2163418" cy="342541"/>
          </a:xfrm>
          <a:prstGeom prst="rect">
            <a:avLst/>
          </a:prstGeom>
        </p:spPr>
      </p:pic>
      <p:pic>
        <p:nvPicPr>
          <p:cNvPr id="8" name="Picture 7">
            <a:extLst>
              <a:ext uri="{FF2B5EF4-FFF2-40B4-BE49-F238E27FC236}">
                <a16:creationId xmlns:a16="http://schemas.microsoft.com/office/drawing/2014/main" id="{E9DB68F7-DBF6-614B-ADCC-C319503B21CD}"/>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196609" y="3196776"/>
            <a:ext cx="1124794" cy="579256"/>
          </a:xfrm>
          <a:prstGeom prst="rect">
            <a:avLst/>
          </a:prstGeom>
        </p:spPr>
      </p:pic>
      <p:pic>
        <p:nvPicPr>
          <p:cNvPr id="9" name="Picture 8">
            <a:extLst>
              <a:ext uri="{FF2B5EF4-FFF2-40B4-BE49-F238E27FC236}">
                <a16:creationId xmlns:a16="http://schemas.microsoft.com/office/drawing/2014/main" id="{0B1BAC15-858D-CA4D-BFAA-B1E6D30D7AB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068325" y="2565483"/>
            <a:ext cx="1511202" cy="598869"/>
          </a:xfrm>
          <a:prstGeom prst="rect">
            <a:avLst/>
          </a:prstGeom>
        </p:spPr>
      </p:pic>
      <p:pic>
        <p:nvPicPr>
          <p:cNvPr id="12" name="Picture 11">
            <a:extLst>
              <a:ext uri="{FF2B5EF4-FFF2-40B4-BE49-F238E27FC236}">
                <a16:creationId xmlns:a16="http://schemas.microsoft.com/office/drawing/2014/main" id="{2004CE8A-3A21-2B44-AEEA-7B3EA49985C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992139" y="1208952"/>
            <a:ext cx="1497423" cy="491556"/>
          </a:xfrm>
          <a:prstGeom prst="rect">
            <a:avLst/>
          </a:prstGeom>
        </p:spPr>
      </p:pic>
      <p:graphicFrame>
        <p:nvGraphicFramePr>
          <p:cNvPr id="13" name="Diagram 12">
            <a:extLst>
              <a:ext uri="{FF2B5EF4-FFF2-40B4-BE49-F238E27FC236}">
                <a16:creationId xmlns:a16="http://schemas.microsoft.com/office/drawing/2014/main" id="{EA11E69B-7ADA-4F69-8CF8-48D01ECDD049}"/>
              </a:ext>
            </a:extLst>
          </p:cNvPr>
          <p:cNvGraphicFramePr/>
          <p:nvPr>
            <p:extLst>
              <p:ext uri="{D42A27DB-BD31-4B8C-83A1-F6EECF244321}">
                <p14:modId xmlns:p14="http://schemas.microsoft.com/office/powerpoint/2010/main" val="2966566124"/>
              </p:ext>
            </p:extLst>
          </p:nvPr>
        </p:nvGraphicFramePr>
        <p:xfrm>
          <a:off x="1" y="6336902"/>
          <a:ext cx="5831840" cy="3759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7" name="圖片 30" descr="A picture containing food, drawing&#10;&#10;Description generated with very high confidence">
            <a:extLst>
              <a:ext uri="{FF2B5EF4-FFF2-40B4-BE49-F238E27FC236}">
                <a16:creationId xmlns:a16="http://schemas.microsoft.com/office/drawing/2014/main" id="{B4447920-B5C0-415E-88CE-630F23A502A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303373" y="4156651"/>
            <a:ext cx="901063" cy="837842"/>
          </a:xfrm>
          <a:prstGeom prst="rect">
            <a:avLst/>
          </a:prstGeom>
        </p:spPr>
      </p:pic>
      <p:pic>
        <p:nvPicPr>
          <p:cNvPr id="66" name="Picture 66" descr="A picture containing drawing, room&#10;&#10;Description generated with very high confidence">
            <a:extLst>
              <a:ext uri="{FF2B5EF4-FFF2-40B4-BE49-F238E27FC236}">
                <a16:creationId xmlns:a16="http://schemas.microsoft.com/office/drawing/2014/main" id="{7C483736-273B-4144-A766-0BB28CB0B065}"/>
              </a:ext>
            </a:extLst>
          </p:cNvPr>
          <p:cNvPicPr>
            <a:picLocks noChangeAspect="1"/>
          </p:cNvPicPr>
          <p:nvPr/>
        </p:nvPicPr>
        <p:blipFill>
          <a:blip r:embed="rId14"/>
          <a:stretch>
            <a:fillRect/>
          </a:stretch>
        </p:blipFill>
        <p:spPr>
          <a:xfrm>
            <a:off x="9882514" y="5268108"/>
            <a:ext cx="1905000" cy="476250"/>
          </a:xfrm>
          <a:prstGeom prst="rect">
            <a:avLst/>
          </a:prstGeom>
        </p:spPr>
      </p:pic>
    </p:spTree>
    <p:extLst>
      <p:ext uri="{BB962C8B-B14F-4D97-AF65-F5344CB8AC3E}">
        <p14:creationId xmlns:p14="http://schemas.microsoft.com/office/powerpoint/2010/main" val="722658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title"/>
          </p:nvPr>
        </p:nvSpPr>
        <p:spPr>
          <a:xfrm>
            <a:off x="831850" y="1709738"/>
            <a:ext cx="10515600" cy="2852737"/>
          </a:xfrm>
        </p:spPr>
        <p:txBody>
          <a:bodyPr anchor="b">
            <a:normAutofit/>
          </a:bodyPr>
          <a:lstStyle/>
          <a:p>
            <a:r>
              <a:rPr lang="en-US" i="1"/>
              <a:t>ARM Powered Hardware and Software Stacks</a:t>
            </a:r>
          </a:p>
        </p:txBody>
      </p:sp>
      <p:sp>
        <p:nvSpPr>
          <p:cNvPr id="17" name="Text Placeholder 2">
            <a:extLst>
              <a:ext uri="{FF2B5EF4-FFF2-40B4-BE49-F238E27FC236}">
                <a16:creationId xmlns:a16="http://schemas.microsoft.com/office/drawing/2014/main" id="{B92EA1ED-91E4-479E-AB76-3F0ADDF12672}"/>
              </a:ext>
            </a:extLst>
          </p:cNvPr>
          <p:cNvSpPr>
            <a:spLocks noGrp="1"/>
          </p:cNvSpPr>
          <p:nvPr>
            <p:ph type="body" idx="1"/>
          </p:nvPr>
        </p:nvSpPr>
        <p:spPr>
          <a:xfrm>
            <a:off x="831850" y="4589463"/>
            <a:ext cx="10515600" cy="1500187"/>
          </a:xfrm>
        </p:spPr>
        <p:txBody>
          <a:bodyPr/>
          <a:lstStyle/>
          <a:p>
            <a:endParaRPr lang="en-US"/>
          </a:p>
        </p:txBody>
      </p:sp>
      <p:sp>
        <p:nvSpPr>
          <p:cNvPr id="19" name="Footer Placeholder 3">
            <a:extLst>
              <a:ext uri="{FF2B5EF4-FFF2-40B4-BE49-F238E27FC236}">
                <a16:creationId xmlns:a16="http://schemas.microsoft.com/office/drawing/2014/main" id="{48D398E6-6B2F-4E3B-96B7-B5368EEBB593}"/>
              </a:ext>
            </a:extLst>
          </p:cNvPr>
          <p:cNvSpPr>
            <a:spLocks noGrp="1"/>
          </p:cNvSpPr>
          <p:nvPr>
            <p:ph type="ftr" sz="quarter" idx="11"/>
          </p:nvPr>
        </p:nvSpPr>
        <p:spPr>
          <a:xfrm>
            <a:off x="1257941" y="6336902"/>
            <a:ext cx="4114800" cy="290983"/>
          </a:xfrm>
        </p:spPr>
        <p:txBody>
          <a:bodyPr/>
          <a:lstStyle/>
          <a:p>
            <a:pPr>
              <a:spcAft>
                <a:spcPts val="600"/>
              </a:spcAft>
            </a:pPr>
            <a:endParaRPr lang="en-US"/>
          </a:p>
        </p:txBody>
      </p:sp>
      <p:sp>
        <p:nvSpPr>
          <p:cNvPr id="21" name="Slide Number Placeholder 4">
            <a:extLst>
              <a:ext uri="{FF2B5EF4-FFF2-40B4-BE49-F238E27FC236}">
                <a16:creationId xmlns:a16="http://schemas.microsoft.com/office/drawing/2014/main" id="{AB64D805-D63D-49D4-A597-2694DAAF78A0}"/>
              </a:ext>
            </a:extLst>
          </p:cNvPr>
          <p:cNvSpPr>
            <a:spLocks noGrp="1"/>
          </p:cNvSpPr>
          <p:nvPr>
            <p:ph type="sldNum" sz="quarter" idx="12"/>
          </p:nvPr>
        </p:nvSpPr>
        <p:spPr>
          <a:xfrm>
            <a:off x="719264" y="6336902"/>
            <a:ext cx="512806" cy="300257"/>
          </a:xfrm>
        </p:spPr>
        <p:txBody>
          <a:bodyPr/>
          <a:lstStyle/>
          <a:p>
            <a:pPr>
              <a:spcAft>
                <a:spcPts val="600"/>
              </a:spcAft>
            </a:pPr>
            <a:fld id="{3B917CB5-27BD-4ECA-9D86-80D4B900A204}" type="slidenum">
              <a:rPr lang="en-US" smtClean="0"/>
              <a:pPr>
                <a:spcAft>
                  <a:spcPts val="600"/>
                </a:spcAft>
              </a:pPr>
              <a:t>18</a:t>
            </a:fld>
            <a:endParaRPr lang="en-US"/>
          </a:p>
        </p:txBody>
      </p:sp>
    </p:spTree>
    <p:extLst>
      <p:ext uri="{BB962C8B-B14F-4D97-AF65-F5344CB8AC3E}">
        <p14:creationId xmlns:p14="http://schemas.microsoft.com/office/powerpoint/2010/main" val="2994808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542441" y="-34045"/>
            <a:ext cx="10515600" cy="1134161"/>
          </a:xfrm>
        </p:spPr>
        <p:txBody>
          <a:bodyPr/>
          <a:lstStyle/>
          <a:p>
            <a:r>
              <a:rPr lang="en-US" i="1"/>
              <a:t>ARM Powered Hardware and Software Stacks</a:t>
            </a:r>
          </a:p>
        </p:txBody>
      </p:sp>
      <p:sp>
        <p:nvSpPr>
          <p:cNvPr id="3" name="Content Placeholder 2">
            <a:extLst>
              <a:ext uri="{FF2B5EF4-FFF2-40B4-BE49-F238E27FC236}">
                <a16:creationId xmlns:a16="http://schemas.microsoft.com/office/drawing/2014/main" id="{0498A402-432B-421B-85FF-68A1ECED72D8}"/>
              </a:ext>
            </a:extLst>
          </p:cNvPr>
          <p:cNvSpPr>
            <a:spLocks noGrp="1"/>
          </p:cNvSpPr>
          <p:nvPr>
            <p:ph idx="1"/>
          </p:nvPr>
        </p:nvSpPr>
        <p:spPr>
          <a:xfrm>
            <a:off x="542441" y="1542840"/>
            <a:ext cx="11158779" cy="4351338"/>
          </a:xfrm>
        </p:spPr>
        <p:txBody>
          <a:bodyPr>
            <a:normAutofit fontScale="92500" lnSpcReduction="20000"/>
          </a:bodyPr>
          <a:lstStyle/>
          <a:p>
            <a:pPr marL="0" indent="0">
              <a:buNone/>
            </a:pPr>
            <a:r>
              <a:rPr lang="en-US" b="1"/>
              <a:t>Key Messages</a:t>
            </a:r>
          </a:p>
          <a:p>
            <a:r>
              <a:rPr lang="en-US"/>
              <a:t>ARM64 Hardware Ecosystem is Mature with Six vendors offering high-performance competitive SoCs based on the compatible ARMv8.x ISA; and ARM64 servers available from a dozen of OEM/ODM vendors including Huawei</a:t>
            </a:r>
          </a:p>
          <a:p>
            <a:endParaRPr lang="en-US"/>
          </a:p>
          <a:p>
            <a:r>
              <a:rPr lang="en-US"/>
              <a:t>ARM64 Software Ecosystem is Maturing and optimized rapidly with the ARM64 industry and community making significant progress everyday; a lot of application porting tools are available and codes written in interpreted languages, such as Java, NodeJS, Python, Go etc., could run on ARM64 without any change</a:t>
            </a:r>
          </a:p>
          <a:p>
            <a:endParaRPr lang="en-US"/>
          </a:p>
          <a:p>
            <a:r>
              <a:rPr lang="en-US"/>
              <a:t>Huawei is committed to promoting ARM64 products, industry and ecosystem; and our ARM64/</a:t>
            </a:r>
            <a:r>
              <a:rPr lang="en-US" err="1"/>
              <a:t>KunPeng</a:t>
            </a:r>
            <a:r>
              <a:rPr lang="en-US"/>
              <a:t> Computing strategy is: Be an Enabler, Focus on Processor and Cloud Services, Stick to Partners First, Will not compete with partners, will invest $200M in 2020 and $400M+ in next 5 years in fostering ARM64/</a:t>
            </a:r>
            <a:r>
              <a:rPr lang="en-US" err="1"/>
              <a:t>KunPeng</a:t>
            </a:r>
            <a:r>
              <a:rPr lang="en-US"/>
              <a:t> Computing Ecosystem</a:t>
            </a:r>
          </a:p>
          <a:p>
            <a:endParaRPr lang="en-US"/>
          </a:p>
        </p:txBody>
      </p:sp>
      <p:sp>
        <p:nvSpPr>
          <p:cNvPr id="4" name="Footer Placeholder 3">
            <a:extLst>
              <a:ext uri="{FF2B5EF4-FFF2-40B4-BE49-F238E27FC236}">
                <a16:creationId xmlns:a16="http://schemas.microsoft.com/office/drawing/2014/main" id="{E0CA4D17-2223-42C7-9D58-E094DA2A0754}"/>
              </a:ext>
            </a:extLst>
          </p:cNvPr>
          <p:cNvSpPr>
            <a:spLocks noGrp="1"/>
          </p:cNvSpPr>
          <p:nvPr>
            <p:ph type="ftr" sz="quarter" idx="11"/>
          </p:nvPr>
        </p:nvSpPr>
        <p:spPr>
          <a:xfrm>
            <a:off x="1232070" y="6297991"/>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
        <p:nvSpPr>
          <p:cNvPr id="5" name="Slide Number Placeholder 4">
            <a:extLst>
              <a:ext uri="{FF2B5EF4-FFF2-40B4-BE49-F238E27FC236}">
                <a16:creationId xmlns:a16="http://schemas.microsoft.com/office/drawing/2014/main" id="{7D053C56-2ADD-4A34-A479-7B35F7456EA2}"/>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19</a:t>
            </a:fld>
            <a:endParaRPr lang="en-US"/>
          </a:p>
        </p:txBody>
      </p:sp>
      <p:graphicFrame>
        <p:nvGraphicFramePr>
          <p:cNvPr id="8" name="Diagram 7">
            <a:extLst>
              <a:ext uri="{FF2B5EF4-FFF2-40B4-BE49-F238E27FC236}">
                <a16:creationId xmlns:a16="http://schemas.microsoft.com/office/drawing/2014/main" id="{88A60C13-4F43-4838-B14F-7468904FB0DA}"/>
              </a:ext>
            </a:extLst>
          </p:cNvPr>
          <p:cNvGraphicFramePr/>
          <p:nvPr>
            <p:extLst>
              <p:ext uri="{D42A27DB-BD31-4B8C-83A1-F6EECF244321}">
                <p14:modId xmlns:p14="http://schemas.microsoft.com/office/powerpoint/2010/main" val="238511729"/>
              </p:ext>
            </p:extLst>
          </p:nvPr>
        </p:nvGraphicFramePr>
        <p:xfrm>
          <a:off x="-44999" y="6274733"/>
          <a:ext cx="5845240"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635401"/>
      </p:ext>
    </p:extLst>
  </p:cSld>
  <p:clrMapOvr>
    <a:masterClrMapping/>
  </p:clrMapOvr>
  <mc:AlternateContent xmlns:mc="http://schemas.openxmlformats.org/markup-compatibility/2006" xmlns:p14="http://schemas.microsoft.com/office/powerpoint/2010/main">
    <mc:Choice Requires="p14">
      <p:transition spd="slow" p14:dur="2000" advTm="124008"/>
    </mc:Choice>
    <mc:Fallback xmlns="">
      <p:transition spd="slow" advTm="12400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16"/>
          <p:cNvSpPr>
            <a:spLocks noChangeArrowheads="1"/>
          </p:cNvSpPr>
          <p:nvPr/>
        </p:nvSpPr>
        <p:spPr bwMode="auto">
          <a:xfrm>
            <a:off x="3223829" y="361788"/>
            <a:ext cx="8626664" cy="6393569"/>
          </a:xfrm>
          <a:prstGeom prst="roundRect">
            <a:avLst>
              <a:gd name="adj" fmla="val 4690"/>
            </a:avLst>
          </a:prstGeom>
          <a:solidFill>
            <a:schemeClr val="accent1">
              <a:lumMod val="20000"/>
              <a:lumOff val="80000"/>
              <a:alpha val="7000"/>
            </a:schemeClr>
          </a:solidFill>
          <a:ln w="19050" cap="flat" cmpd="thickThin">
            <a:solidFill>
              <a:schemeClr val="accent5">
                <a:lumMod val="50000"/>
              </a:schemeClr>
            </a:solidFill>
            <a:prstDash val="dash"/>
            <a:bevel/>
            <a:headEnd type="none"/>
            <a:tailEnd w="med" len="lg"/>
          </a:ln>
          <a:effectLst>
            <a:outerShdw blurRad="152400" dist="38100" dir="2700000" sx="101000" sy="101000" algn="tl" rotWithShape="0">
              <a:schemeClr val="accent2">
                <a:alpha val="40000"/>
              </a:schemeClr>
            </a:outerShdw>
            <a:reflection stA="45000" endPos="0" dist="50800" dir="5400000" sy="-100000" algn="bl" rotWithShape="0"/>
          </a:effectLst>
        </p:spPr>
        <p:txBody>
          <a:bodyPr vert="horz" wrap="square" lIns="91440" tIns="45720" rIns="91440" bIns="45720" numCol="1" anchor="t" anchorCtr="0" compatLnSpc="1">
            <a:prstTxWarp prst="textNoShape">
              <a:avLst/>
            </a:prstTxWarp>
          </a:bodyPr>
          <a:lstStyle/>
          <a:p>
            <a:endParaRPr lang="en-US" altLang="zh-CN" sz="4400">
              <a:solidFill>
                <a:prstClr val="black"/>
              </a:solidFill>
            </a:endParaRPr>
          </a:p>
        </p:txBody>
      </p:sp>
      <p:sp>
        <p:nvSpPr>
          <p:cNvPr id="21" name="文本框 26"/>
          <p:cNvSpPr txBox="1"/>
          <p:nvPr/>
        </p:nvSpPr>
        <p:spPr>
          <a:xfrm>
            <a:off x="3293362" y="2700907"/>
            <a:ext cx="8557131" cy="2262158"/>
          </a:xfrm>
          <a:prstGeom prst="rect">
            <a:avLst/>
          </a:prstGeom>
          <a:noFill/>
        </p:spPr>
        <p:txBody>
          <a:bodyPr wrap="square" rtlCol="0">
            <a:spAutoFit/>
          </a:bodyPr>
          <a:lstStyle>
            <a:defPPr>
              <a:defRPr lang="zh-CN"/>
            </a:defPPr>
            <a:lvl1pPr marL="342626" indent="-228418">
              <a:spcAft>
                <a:spcPts val="600"/>
              </a:spcAft>
              <a:buFontTx/>
              <a:buAutoNum type="arabicPeriod"/>
              <a:defRPr sz="1200">
                <a:solidFill>
                  <a:prstClr val="black"/>
                </a:solidFill>
                <a:latin typeface="Arial" panose="020B0604020202020204" pitchFamily="34" charset="0"/>
                <a:ea typeface="微软雅黑" panose="020B0503020204020204" pitchFamily="34" charset="-122"/>
                <a:cs typeface="Arial" panose="020B0604020202020204" pitchFamily="34" charset="0"/>
              </a:defRPr>
            </a:lvl1pPr>
          </a:lstStyle>
          <a:p>
            <a:r>
              <a:rPr lang="en-US" altLang="zh-CN" sz="1100"/>
              <a:t>Founded SODA Foundation (OpenSDS transformation) in Linux Foundation for open autonomous data management. Got together China Construction Bank Fintech, China Railways, China Unicom, Fujitsu, Huawei, IBM, Intel, KPN, NTT Communications, Toyota, Softbank, Sony, Southwest Airlines, Vodafone, Wipro, Yahoo! Japan etc. to collaborate in SODA.</a:t>
            </a:r>
          </a:p>
          <a:p>
            <a:r>
              <a:rPr lang="en-US" altLang="zh-CN" sz="1100"/>
              <a:t>Founded the Linux Foundation OpenSDS Project bringing in industry leaders Dell EMC, Fujitsu, Hitachi, Huawei, Intel and Vodafone to collaborate on open source software-defined storage (SDS) management. OpenSDS attracted global leaders IBM, KPN, Toyota, NTT Communications, and many others to join in its 3 years of development</a:t>
            </a:r>
          </a:p>
          <a:p>
            <a:r>
              <a:rPr lang="en-US" altLang="zh-CN" sz="1100"/>
              <a:t>Speaker at Huawei Analysts Summit 2018, Huawei Japan IT Day 2019. Member talks at Huawei Connect 2017/18/19.</a:t>
            </a:r>
          </a:p>
          <a:p>
            <a:r>
              <a:rPr lang="en-US" altLang="zh-CN" sz="1100"/>
              <a:t>Frequent speaker at global industry events including Linux Foundation Open Source Summits (Europe, North America, Japan, China), CloudNativeCon+KubeCon (Europe, North America), SNIA Storage Developer Conference, Flash Memory Summit, China Unicom WoCloud Summit, Open Source India, IEEE, OSCON etc.</a:t>
            </a:r>
          </a:p>
          <a:p>
            <a:r>
              <a:rPr lang="en-US" altLang="zh-CN" sz="1100"/>
              <a:t>Strategy and architecture planning for OceanStor DME with SODA, and OceanStor DJ with OpenSDS</a:t>
            </a:r>
          </a:p>
        </p:txBody>
      </p:sp>
      <p:sp>
        <p:nvSpPr>
          <p:cNvPr id="22" name="文本框 21"/>
          <p:cNvSpPr txBox="1"/>
          <p:nvPr/>
        </p:nvSpPr>
        <p:spPr>
          <a:xfrm>
            <a:off x="3293363" y="791392"/>
            <a:ext cx="8539637" cy="2169825"/>
          </a:xfrm>
          <a:prstGeom prst="rect">
            <a:avLst/>
          </a:prstGeom>
          <a:noFill/>
        </p:spPr>
        <p:txBody>
          <a:bodyPr wrap="square" rtlCol="0">
            <a:spAutoFit/>
          </a:bodyPr>
          <a:lstStyle/>
          <a:p>
            <a:pPr marL="342808" indent="-228600">
              <a:spcAft>
                <a:spcPts val="600"/>
              </a:spcAft>
              <a:buFont typeface="+mj-lt"/>
              <a:buAutoNum type="arabicPeriod"/>
            </a:pPr>
            <a:r>
              <a:rPr lang="en-US" altLang="zh-CN" sz="1100">
                <a:solidFill>
                  <a:prstClr val="black"/>
                </a:solidFill>
                <a:latin typeface="Arial" panose="020B0604020202020204" pitchFamily="34" charset="0"/>
                <a:ea typeface="微软雅黑" panose="020B0503020204020204" pitchFamily="34" charset="-122"/>
                <a:cs typeface="Arial" panose="020B0604020202020204" pitchFamily="34" charset="0"/>
              </a:rPr>
              <a:t>Global engagement with customers; supported storage sales in Europe (Audi, EDF, KPN, Swisscom, Volkswagen, Vodafone), Japan (Softbank, Toyota, Yahoo! Japan, GMO, IIJ), South America (KIO, Itau, Bradesco, Vivo), Canada (Rogers, Bell), China (China Unicom, China Construction Bank Fintech) and Singapore (SingTel, Land Transport Authority, </a:t>
            </a:r>
            <a:r>
              <a:rPr lang="en-US" altLang="zh-CN" sz="1100" err="1">
                <a:solidFill>
                  <a:prstClr val="black"/>
                </a:solidFill>
                <a:latin typeface="Arial" panose="020B0604020202020204" pitchFamily="34" charset="0"/>
                <a:ea typeface="微软雅黑" panose="020B0503020204020204" pitchFamily="34" charset="-122"/>
                <a:cs typeface="Arial" panose="020B0604020202020204" pitchFamily="34" charset="0"/>
              </a:rPr>
              <a:t>EZLink</a:t>
            </a:r>
            <a:r>
              <a:rPr lang="en-US" altLang="zh-CN" sz="1100">
                <a:solidFill>
                  <a:prstClr val="black"/>
                </a:solidFill>
                <a:latin typeface="Arial" panose="020B0604020202020204" pitchFamily="34" charset="0"/>
                <a:ea typeface="微软雅黑" panose="020B0503020204020204" pitchFamily="34" charset="-122"/>
                <a:cs typeface="Arial" panose="020B0604020202020204" pitchFamily="34" charset="0"/>
              </a:rPr>
              <a:t>)</a:t>
            </a:r>
          </a:p>
          <a:p>
            <a:pPr marL="342626" indent="-228418">
              <a:spcAft>
                <a:spcPts val="600"/>
              </a:spcAft>
              <a:buFontTx/>
              <a:buAutoNum type="arabicPeriod"/>
            </a:pPr>
            <a:r>
              <a:rPr lang="en-US" altLang="zh-CN" sz="1100">
                <a:solidFill>
                  <a:prstClr val="black"/>
                </a:solidFill>
                <a:latin typeface="Arial" panose="020B0604020202020204" pitchFamily="34" charset="0"/>
                <a:ea typeface="微软雅黑" panose="020B0503020204020204" pitchFamily="34" charset="-122"/>
                <a:cs typeface="Arial" panose="020B0604020202020204" pitchFamily="34" charset="0"/>
              </a:rPr>
              <a:t>Chairman of SODA Foundation Governing Board. Provide vision and strategy, lead collaboration, drive execution, grow ecosystem, and engage partners, end users, and developers. Lead SODA teams across US, India &amp; China, and working closely with DME team.</a:t>
            </a:r>
          </a:p>
          <a:p>
            <a:pPr marL="342626" indent="-228418">
              <a:spcAft>
                <a:spcPts val="600"/>
              </a:spcAft>
              <a:buFontTx/>
              <a:buAutoNum type="arabicPeriod"/>
            </a:pPr>
            <a:r>
              <a:rPr lang="en-US" altLang="zh-CN" sz="1100">
                <a:solidFill>
                  <a:prstClr val="black"/>
                </a:solidFill>
                <a:latin typeface="Arial" panose="020B0604020202020204" pitchFamily="34" charset="0"/>
                <a:ea typeface="微软雅黑" panose="020B0503020204020204" pitchFamily="34" charset="-122"/>
                <a:cs typeface="Arial" panose="020B0604020202020204" pitchFamily="34" charset="0"/>
              </a:rPr>
              <a:t>Chairman of Linux Foundation OpenSDS Project Technical Steering Committee (2016-2019).</a:t>
            </a:r>
          </a:p>
          <a:p>
            <a:pPr marL="342626" indent="-228418">
              <a:spcAft>
                <a:spcPts val="600"/>
              </a:spcAft>
              <a:buFontTx/>
              <a:buAutoNum type="arabicPeriod"/>
            </a:pPr>
            <a:r>
              <a:rPr lang="en-US" altLang="zh-CN" sz="1100">
                <a:solidFill>
                  <a:prstClr val="black"/>
                </a:solidFill>
                <a:latin typeface="Arial" panose="020B0604020202020204" pitchFamily="34" charset="0"/>
                <a:ea typeface="微软雅黑" panose="020B0503020204020204" pitchFamily="34" charset="-122"/>
                <a:cs typeface="Arial" panose="020B0604020202020204" pitchFamily="34" charset="0"/>
              </a:rPr>
              <a:t>Chief Architect for OceanStor DJ SDS controller and </a:t>
            </a:r>
            <a:r>
              <a:rPr lang="en-US" altLang="zh-CN" sz="1100" err="1">
                <a:solidFill>
                  <a:prstClr val="black"/>
                </a:solidFill>
                <a:latin typeface="Arial" panose="020B0604020202020204" pitchFamily="34" charset="0"/>
                <a:ea typeface="微软雅黑" panose="020B0503020204020204" pitchFamily="34" charset="-122"/>
                <a:cs typeface="Arial" panose="020B0604020202020204" pitchFamily="34" charset="0"/>
              </a:rPr>
              <a:t>STaaS</a:t>
            </a:r>
            <a:r>
              <a:rPr lang="en-US" altLang="zh-CN" sz="1100">
                <a:solidFill>
                  <a:prstClr val="black"/>
                </a:solidFill>
                <a:latin typeface="Arial" panose="020B0604020202020204" pitchFamily="34" charset="0"/>
                <a:ea typeface="微软雅黑" panose="020B0503020204020204" pitchFamily="34" charset="-122"/>
                <a:cs typeface="Arial" panose="020B0604020202020204" pitchFamily="34" charset="0"/>
              </a:rPr>
              <a:t> solutions</a:t>
            </a:r>
          </a:p>
          <a:p>
            <a:pPr marL="342626" indent="-228418">
              <a:spcAft>
                <a:spcPts val="600"/>
              </a:spcAft>
              <a:buFontTx/>
              <a:buAutoNum type="arabicPeriod"/>
            </a:pPr>
            <a:endParaRPr lang="en-US" altLang="zh-CN" sz="1100">
              <a:solidFill>
                <a:prstClr val="black"/>
              </a:solidFill>
              <a:latin typeface="Arial" panose="020B0604020202020204" pitchFamily="34" charset="0"/>
              <a:ea typeface="微软雅黑" panose="020B0503020204020204" pitchFamily="34" charset="-122"/>
              <a:cs typeface="Arial" panose="020B0604020202020204" pitchFamily="34" charset="0"/>
            </a:endParaRPr>
          </a:p>
          <a:p>
            <a:pPr marL="342626" indent="-228418">
              <a:spcAft>
                <a:spcPts val="600"/>
              </a:spcAft>
              <a:buFontTx/>
              <a:buAutoNum type="arabicPeriod"/>
            </a:pPr>
            <a:endParaRPr lang="en-US" altLang="zh-CN" sz="11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3" name="文本框 22"/>
          <p:cNvSpPr txBox="1"/>
          <p:nvPr/>
        </p:nvSpPr>
        <p:spPr>
          <a:xfrm>
            <a:off x="345003" y="3327805"/>
            <a:ext cx="1826141" cy="461537"/>
          </a:xfrm>
          <a:prstGeom prst="rect">
            <a:avLst/>
          </a:prstGeom>
          <a:noFill/>
        </p:spPr>
        <p:txBody>
          <a:bodyPr wrap="none" rtlCol="0">
            <a:spAutoFit/>
          </a:bodyPr>
          <a:lstStyle/>
          <a:p>
            <a:r>
              <a:rPr lang="en-US" altLang="zh-CN" sz="2399" b="1" kern="0">
                <a:solidFill>
                  <a:prstClr val="black"/>
                </a:solidFill>
                <a:latin typeface="Arial" panose="020B0604020202020204" pitchFamily="34" charset="0"/>
                <a:ea typeface="微软雅黑" panose="020B0503020204020204" pitchFamily="34" charset="-122"/>
                <a:cs typeface="Arial" panose="020B0604020202020204" pitchFamily="34" charset="0"/>
              </a:rPr>
              <a:t>Steven Tan</a:t>
            </a:r>
            <a:endParaRPr lang="en-US" sz="2399" b="1">
              <a:solidFill>
                <a:prstClr val="black"/>
              </a:solidFill>
              <a:latin typeface="Arial" panose="020B0604020202020204" pitchFamily="34" charset="0"/>
              <a:cs typeface="Arial" panose="020B0604020202020204" pitchFamily="34" charset="0"/>
            </a:endParaRPr>
          </a:p>
        </p:txBody>
      </p:sp>
      <p:sp>
        <p:nvSpPr>
          <p:cNvPr id="24" name="文本框 23"/>
          <p:cNvSpPr txBox="1"/>
          <p:nvPr/>
        </p:nvSpPr>
        <p:spPr>
          <a:xfrm>
            <a:off x="251972" y="3772145"/>
            <a:ext cx="2848677" cy="2531462"/>
          </a:xfrm>
          <a:prstGeom prst="rect">
            <a:avLst/>
          </a:prstGeom>
          <a:noFill/>
        </p:spPr>
        <p:txBody>
          <a:bodyPr wrap="square" rtlCol="0">
            <a:spAutoFit/>
          </a:bodyPr>
          <a:lstStyle/>
          <a:p>
            <a:pPr>
              <a:spcBef>
                <a:spcPts val="600"/>
              </a:spcBef>
              <a:spcAft>
                <a:spcPts val="600"/>
              </a:spcAft>
            </a:pPr>
            <a:r>
              <a:rPr lang="en-US" sz="1100" b="1">
                <a:solidFill>
                  <a:prstClr val="black"/>
                </a:solidFill>
                <a:latin typeface="Arial" panose="020B0604020202020204" pitchFamily="34" charset="0"/>
                <a:cs typeface="Arial" panose="020B0604020202020204" pitchFamily="34" charset="0"/>
              </a:rPr>
              <a:t>ID: </a:t>
            </a:r>
            <a:r>
              <a:rPr lang="en-US" sz="1100">
                <a:solidFill>
                  <a:prstClr val="black"/>
                </a:solidFill>
                <a:latin typeface="Arial" panose="020B0604020202020204" pitchFamily="34" charset="0"/>
                <a:cs typeface="Arial" panose="020B0604020202020204" pitchFamily="34" charset="0"/>
              </a:rPr>
              <a:t>759304</a:t>
            </a:r>
          </a:p>
          <a:p>
            <a:pPr>
              <a:spcBef>
                <a:spcPts val="600"/>
              </a:spcBef>
              <a:spcAft>
                <a:spcPts val="600"/>
              </a:spcAft>
            </a:pPr>
            <a:r>
              <a:rPr lang="en-US" altLang="zh-CN" sz="1100" b="1">
                <a:solidFill>
                  <a:prstClr val="black"/>
                </a:solidFill>
                <a:latin typeface="Arial" panose="020B0604020202020204" pitchFamily="34" charset="0"/>
                <a:cs typeface="Arial" panose="020B0604020202020204" pitchFamily="34" charset="0"/>
              </a:rPr>
              <a:t>VP &amp; CTO Cloud Solution, Storage</a:t>
            </a:r>
            <a:endParaRPr lang="en-US" sz="1100" b="1">
              <a:solidFill>
                <a:prstClr val="black"/>
              </a:solidFill>
              <a:latin typeface="Arial" panose="020B0604020202020204" pitchFamily="34" charset="0"/>
              <a:cs typeface="Arial" panose="020B0604020202020204" pitchFamily="34" charset="0"/>
            </a:endParaRPr>
          </a:p>
          <a:p>
            <a:pPr>
              <a:spcBef>
                <a:spcPts val="600"/>
              </a:spcBef>
              <a:spcAft>
                <a:spcPts val="300"/>
              </a:spcAft>
            </a:pPr>
            <a:r>
              <a:rPr lang="en-US" sz="1100" b="1">
                <a:solidFill>
                  <a:prstClr val="black"/>
                </a:solidFill>
                <a:latin typeface="Arial" panose="020B0604020202020204" pitchFamily="34" charset="0"/>
                <a:cs typeface="Arial" panose="020B0604020202020204" pitchFamily="34" charset="0"/>
              </a:rPr>
              <a:t>Specialty:</a:t>
            </a:r>
          </a:p>
          <a:p>
            <a:pPr>
              <a:spcAft>
                <a:spcPts val="600"/>
              </a:spcAft>
            </a:pPr>
            <a:r>
              <a:rPr lang="en-US" sz="1100">
                <a:solidFill>
                  <a:prstClr val="black"/>
                </a:solidFill>
                <a:latin typeface="Arial" panose="020B0604020202020204" pitchFamily="34" charset="0"/>
                <a:cs typeface="Arial" panose="020B0604020202020204" pitchFamily="34" charset="0"/>
              </a:rPr>
              <a:t>cloud native, virtualization, SDS, cloud storage, data management, open source technologies </a:t>
            </a:r>
          </a:p>
          <a:p>
            <a:pPr>
              <a:spcAft>
                <a:spcPts val="300"/>
              </a:spcAft>
            </a:pPr>
            <a:r>
              <a:rPr lang="en-US" sz="1100" b="1">
                <a:solidFill>
                  <a:prstClr val="black"/>
                </a:solidFill>
                <a:latin typeface="Arial" panose="020B0604020202020204" pitchFamily="34" charset="0"/>
                <a:cs typeface="Arial" panose="020B0604020202020204" pitchFamily="34" charset="0"/>
              </a:rPr>
              <a:t>Dept.: </a:t>
            </a:r>
          </a:p>
          <a:p>
            <a:pPr>
              <a:spcAft>
                <a:spcPts val="600"/>
              </a:spcAft>
            </a:pPr>
            <a:r>
              <a:rPr lang="en-US" sz="1100">
                <a:solidFill>
                  <a:prstClr val="black"/>
                </a:solidFill>
                <a:latin typeface="Arial" panose="020B0604020202020204" pitchFamily="34" charset="0"/>
                <a:cs typeface="Arial" panose="020B0604020202020204" pitchFamily="34" charset="0"/>
              </a:rPr>
              <a:t>Boston Intelligent Computing and Data Lab</a:t>
            </a:r>
          </a:p>
          <a:p>
            <a:pPr>
              <a:spcAft>
                <a:spcPts val="300"/>
              </a:spcAft>
            </a:pPr>
            <a:r>
              <a:rPr lang="en-US" sz="1100" b="1">
                <a:solidFill>
                  <a:prstClr val="black"/>
                </a:solidFill>
                <a:latin typeface="Arial" panose="020B0604020202020204" pitchFamily="34" charset="0"/>
                <a:cs typeface="Arial" panose="020B0604020202020204" pitchFamily="34" charset="0"/>
              </a:rPr>
              <a:t>Communication Level : </a:t>
            </a:r>
          </a:p>
          <a:p>
            <a:r>
              <a:rPr lang="en-US" sz="1100" err="1">
                <a:solidFill>
                  <a:prstClr val="black"/>
                </a:solidFill>
                <a:latin typeface="Arial" panose="020B0604020202020204" pitchFamily="34" charset="0"/>
                <a:cs typeface="Arial" panose="020B0604020202020204" pitchFamily="34" charset="0"/>
              </a:rPr>
              <a:t>CxO</a:t>
            </a:r>
            <a:r>
              <a:rPr lang="en-US" sz="1100">
                <a:solidFill>
                  <a:prstClr val="black"/>
                </a:solidFill>
                <a:latin typeface="Arial" panose="020B0604020202020204" pitchFamily="34" charset="0"/>
                <a:cs typeface="Arial" panose="020B0604020202020204" pitchFamily="34" charset="0"/>
              </a:rPr>
              <a:t>, VP, architects, DevOps, developers, investors, analysts and media</a:t>
            </a:r>
          </a:p>
        </p:txBody>
      </p:sp>
      <p:sp>
        <p:nvSpPr>
          <p:cNvPr id="16" name="矩形 15"/>
          <p:cNvSpPr/>
          <p:nvPr/>
        </p:nvSpPr>
        <p:spPr>
          <a:xfrm>
            <a:off x="3657600" y="464820"/>
            <a:ext cx="7623619" cy="307777"/>
          </a:xfrm>
          <a:prstGeom prst="rect">
            <a:avLst/>
          </a:prstGeom>
          <a:noFill/>
        </p:spPr>
        <p:txBody>
          <a:bodyPr wrap="square">
            <a:spAutoFit/>
          </a:bodyPr>
          <a:lstStyle/>
          <a:p>
            <a:r>
              <a:rPr lang="en-US" altLang="zh-CN" sz="1400" b="1" u="sng">
                <a:solidFill>
                  <a:srgbClr val="44546A"/>
                </a:solidFill>
                <a:latin typeface="Arial" panose="020B0604020202020204" pitchFamily="34" charset="0"/>
                <a:cs typeface="Arial" panose="020B0604020202020204" pitchFamily="34" charset="0"/>
              </a:rPr>
              <a:t>Key Project Experiences</a:t>
            </a:r>
          </a:p>
        </p:txBody>
      </p:sp>
      <p:sp>
        <p:nvSpPr>
          <p:cNvPr id="25" name="Freeform 29"/>
          <p:cNvSpPr>
            <a:spLocks noEditPoints="1"/>
          </p:cNvSpPr>
          <p:nvPr/>
        </p:nvSpPr>
        <p:spPr bwMode="auto">
          <a:xfrm>
            <a:off x="3291840" y="464820"/>
            <a:ext cx="308770" cy="292063"/>
          </a:xfrm>
          <a:custGeom>
            <a:avLst/>
            <a:gdLst>
              <a:gd name="T0" fmla="*/ 80 w 130"/>
              <a:gd name="T1" fmla="*/ 27 h 130"/>
              <a:gd name="T2" fmla="*/ 80 w 130"/>
              <a:gd name="T3" fmla="*/ 50 h 130"/>
              <a:gd name="T4" fmla="*/ 104 w 130"/>
              <a:gd name="T5" fmla="*/ 50 h 130"/>
              <a:gd name="T6" fmla="*/ 104 w 130"/>
              <a:gd name="T7" fmla="*/ 27 h 130"/>
              <a:gd name="T8" fmla="*/ 80 w 130"/>
              <a:gd name="T9" fmla="*/ 27 h 130"/>
              <a:gd name="T10" fmla="*/ 98 w 130"/>
              <a:gd name="T11" fmla="*/ 44 h 130"/>
              <a:gd name="T12" fmla="*/ 86 w 130"/>
              <a:gd name="T13" fmla="*/ 44 h 130"/>
              <a:gd name="T14" fmla="*/ 86 w 130"/>
              <a:gd name="T15" fmla="*/ 32 h 130"/>
              <a:gd name="T16" fmla="*/ 98 w 130"/>
              <a:gd name="T17" fmla="*/ 32 h 130"/>
              <a:gd name="T18" fmla="*/ 98 w 130"/>
              <a:gd name="T19" fmla="*/ 44 h 130"/>
              <a:gd name="T20" fmla="*/ 122 w 130"/>
              <a:gd name="T21" fmla="*/ 0 h 130"/>
              <a:gd name="T22" fmla="*/ 69 w 130"/>
              <a:gd name="T23" fmla="*/ 0 h 130"/>
              <a:gd name="T24" fmla="*/ 60 w 130"/>
              <a:gd name="T25" fmla="*/ 6 h 130"/>
              <a:gd name="T26" fmla="*/ 7 w 130"/>
              <a:gd name="T27" fmla="*/ 59 h 130"/>
              <a:gd name="T28" fmla="*/ 7 w 130"/>
              <a:gd name="T29" fmla="*/ 82 h 130"/>
              <a:gd name="T30" fmla="*/ 48 w 130"/>
              <a:gd name="T31" fmla="*/ 123 h 130"/>
              <a:gd name="T32" fmla="*/ 71 w 130"/>
              <a:gd name="T33" fmla="*/ 123 h 130"/>
              <a:gd name="T34" fmla="*/ 124 w 130"/>
              <a:gd name="T35" fmla="*/ 70 h 130"/>
              <a:gd name="T36" fmla="*/ 130 w 130"/>
              <a:gd name="T37" fmla="*/ 61 h 130"/>
              <a:gd name="T38" fmla="*/ 130 w 130"/>
              <a:gd name="T39" fmla="*/ 8 h 130"/>
              <a:gd name="T40" fmla="*/ 122 w 130"/>
              <a:gd name="T41" fmla="*/ 0 h 130"/>
              <a:gd name="T42" fmla="*/ 66 w 130"/>
              <a:gd name="T43" fmla="*/ 117 h 130"/>
              <a:gd name="T44" fmla="*/ 54 w 130"/>
              <a:gd name="T45" fmla="*/ 117 h 130"/>
              <a:gd name="T46" fmla="*/ 13 w 130"/>
              <a:gd name="T47" fmla="*/ 76 h 130"/>
              <a:gd name="T48" fmla="*/ 13 w 130"/>
              <a:gd name="T49" fmla="*/ 65 h 130"/>
              <a:gd name="T50" fmla="*/ 19 w 130"/>
              <a:gd name="T51" fmla="*/ 59 h 130"/>
              <a:gd name="T52" fmla="*/ 71 w 130"/>
              <a:gd name="T53" fmla="*/ 111 h 130"/>
              <a:gd name="T54" fmla="*/ 66 w 130"/>
              <a:gd name="T55" fmla="*/ 117 h 130"/>
              <a:gd name="T56" fmla="*/ 122 w 130"/>
              <a:gd name="T57" fmla="*/ 57 h 130"/>
              <a:gd name="T58" fmla="*/ 118 w 130"/>
              <a:gd name="T59" fmla="*/ 65 h 130"/>
              <a:gd name="T60" fmla="*/ 77 w 130"/>
              <a:gd name="T61" fmla="*/ 106 h 130"/>
              <a:gd name="T62" fmla="*/ 25 w 130"/>
              <a:gd name="T63" fmla="*/ 53 h 130"/>
              <a:gd name="T64" fmla="*/ 66 w 130"/>
              <a:gd name="T65" fmla="*/ 12 h 130"/>
              <a:gd name="T66" fmla="*/ 73 w 130"/>
              <a:gd name="T67" fmla="*/ 8 h 130"/>
              <a:gd name="T68" fmla="*/ 119 w 130"/>
              <a:gd name="T69" fmla="*/ 8 h 130"/>
              <a:gd name="T70" fmla="*/ 122 w 130"/>
              <a:gd name="T71" fmla="*/ 11 h 130"/>
              <a:gd name="T72" fmla="*/ 122 w 130"/>
              <a:gd name="T73"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130">
                <a:moveTo>
                  <a:pt x="80" y="27"/>
                </a:moveTo>
                <a:cubicBezTo>
                  <a:pt x="74" y="33"/>
                  <a:pt x="74" y="43"/>
                  <a:pt x="80" y="50"/>
                </a:cubicBezTo>
                <a:cubicBezTo>
                  <a:pt x="87" y="56"/>
                  <a:pt x="97" y="56"/>
                  <a:pt x="104" y="50"/>
                </a:cubicBezTo>
                <a:cubicBezTo>
                  <a:pt x="110" y="43"/>
                  <a:pt x="110" y="33"/>
                  <a:pt x="104" y="27"/>
                </a:cubicBezTo>
                <a:cubicBezTo>
                  <a:pt x="97" y="20"/>
                  <a:pt x="87" y="20"/>
                  <a:pt x="80" y="27"/>
                </a:cubicBezTo>
                <a:close/>
                <a:moveTo>
                  <a:pt x="98" y="44"/>
                </a:moveTo>
                <a:cubicBezTo>
                  <a:pt x="95" y="47"/>
                  <a:pt x="89" y="47"/>
                  <a:pt x="86" y="44"/>
                </a:cubicBezTo>
                <a:cubicBezTo>
                  <a:pt x="83" y="41"/>
                  <a:pt x="83" y="36"/>
                  <a:pt x="86" y="32"/>
                </a:cubicBezTo>
                <a:cubicBezTo>
                  <a:pt x="89" y="29"/>
                  <a:pt x="95" y="29"/>
                  <a:pt x="98" y="32"/>
                </a:cubicBezTo>
                <a:cubicBezTo>
                  <a:pt x="101" y="36"/>
                  <a:pt x="101" y="41"/>
                  <a:pt x="98" y="44"/>
                </a:cubicBezTo>
                <a:close/>
                <a:moveTo>
                  <a:pt x="122" y="0"/>
                </a:moveTo>
                <a:cubicBezTo>
                  <a:pt x="69" y="0"/>
                  <a:pt x="69" y="0"/>
                  <a:pt x="69" y="0"/>
                </a:cubicBezTo>
                <a:cubicBezTo>
                  <a:pt x="64" y="0"/>
                  <a:pt x="64" y="2"/>
                  <a:pt x="60" y="6"/>
                </a:cubicBezTo>
                <a:cubicBezTo>
                  <a:pt x="7" y="59"/>
                  <a:pt x="7" y="59"/>
                  <a:pt x="7" y="59"/>
                </a:cubicBezTo>
                <a:cubicBezTo>
                  <a:pt x="0" y="65"/>
                  <a:pt x="0" y="76"/>
                  <a:pt x="7" y="82"/>
                </a:cubicBezTo>
                <a:cubicBezTo>
                  <a:pt x="48" y="123"/>
                  <a:pt x="48" y="123"/>
                  <a:pt x="48" y="123"/>
                </a:cubicBezTo>
                <a:cubicBezTo>
                  <a:pt x="54" y="130"/>
                  <a:pt x="65" y="130"/>
                  <a:pt x="71" y="123"/>
                </a:cubicBezTo>
                <a:cubicBezTo>
                  <a:pt x="124" y="70"/>
                  <a:pt x="124" y="70"/>
                  <a:pt x="124" y="70"/>
                </a:cubicBezTo>
                <a:cubicBezTo>
                  <a:pt x="128" y="67"/>
                  <a:pt x="130" y="65"/>
                  <a:pt x="130" y="61"/>
                </a:cubicBezTo>
                <a:cubicBezTo>
                  <a:pt x="130" y="8"/>
                  <a:pt x="130" y="8"/>
                  <a:pt x="130" y="8"/>
                </a:cubicBezTo>
                <a:cubicBezTo>
                  <a:pt x="130" y="3"/>
                  <a:pt x="127" y="0"/>
                  <a:pt x="122" y="0"/>
                </a:cubicBezTo>
                <a:close/>
                <a:moveTo>
                  <a:pt x="66" y="117"/>
                </a:moveTo>
                <a:cubicBezTo>
                  <a:pt x="62" y="120"/>
                  <a:pt x="57" y="120"/>
                  <a:pt x="54" y="117"/>
                </a:cubicBezTo>
                <a:cubicBezTo>
                  <a:pt x="13" y="76"/>
                  <a:pt x="13" y="76"/>
                  <a:pt x="13" y="76"/>
                </a:cubicBezTo>
                <a:cubicBezTo>
                  <a:pt x="9" y="73"/>
                  <a:pt x="9" y="68"/>
                  <a:pt x="13" y="65"/>
                </a:cubicBezTo>
                <a:cubicBezTo>
                  <a:pt x="19" y="59"/>
                  <a:pt x="19" y="59"/>
                  <a:pt x="19" y="59"/>
                </a:cubicBezTo>
                <a:cubicBezTo>
                  <a:pt x="71" y="111"/>
                  <a:pt x="71" y="111"/>
                  <a:pt x="71" y="111"/>
                </a:cubicBezTo>
                <a:lnTo>
                  <a:pt x="66" y="117"/>
                </a:lnTo>
                <a:close/>
                <a:moveTo>
                  <a:pt x="122" y="57"/>
                </a:moveTo>
                <a:cubicBezTo>
                  <a:pt x="122" y="59"/>
                  <a:pt x="120" y="62"/>
                  <a:pt x="118" y="65"/>
                </a:cubicBezTo>
                <a:cubicBezTo>
                  <a:pt x="77" y="106"/>
                  <a:pt x="77" y="106"/>
                  <a:pt x="77" y="106"/>
                </a:cubicBezTo>
                <a:cubicBezTo>
                  <a:pt x="25" y="53"/>
                  <a:pt x="25" y="53"/>
                  <a:pt x="25" y="53"/>
                </a:cubicBezTo>
                <a:cubicBezTo>
                  <a:pt x="66" y="12"/>
                  <a:pt x="66" y="12"/>
                  <a:pt x="66" y="12"/>
                </a:cubicBezTo>
                <a:cubicBezTo>
                  <a:pt x="67" y="10"/>
                  <a:pt x="70" y="8"/>
                  <a:pt x="73" y="8"/>
                </a:cubicBezTo>
                <a:cubicBezTo>
                  <a:pt x="119" y="8"/>
                  <a:pt x="119" y="8"/>
                  <a:pt x="119" y="8"/>
                </a:cubicBezTo>
                <a:cubicBezTo>
                  <a:pt x="121" y="8"/>
                  <a:pt x="122" y="9"/>
                  <a:pt x="122" y="11"/>
                </a:cubicBezTo>
                <a:lnTo>
                  <a:pt x="122" y="57"/>
                </a:lnTo>
                <a:close/>
              </a:path>
            </a:pathLst>
          </a:custGeom>
          <a:solidFill>
            <a:schemeClr val="accent1"/>
          </a:solidFill>
          <a:ln w="0">
            <a:noFill/>
          </a:ln>
        </p:spPr>
        <p:txBody>
          <a:bodyPr vert="horz" wrap="square" lIns="91440" tIns="45720" rIns="91440" bIns="45720" numCol="1" anchor="t" anchorCtr="0" compatLnSpc="1">
            <a:prstTxWarp prst="textNoShape">
              <a:avLst/>
            </a:prstTxWarp>
          </a:bodyPr>
          <a:lstStyle/>
          <a:p>
            <a:endParaRPr lang="en-US" altLang="zh-CN">
              <a:solidFill>
                <a:prstClr val="black"/>
              </a:solidFill>
              <a:latin typeface="宋体" panose="02010600030101010101" pitchFamily="2" charset="-122"/>
            </a:endParaRPr>
          </a:p>
        </p:txBody>
      </p:sp>
      <p:sp>
        <p:nvSpPr>
          <p:cNvPr id="19" name="矩形 16"/>
          <p:cNvSpPr/>
          <p:nvPr/>
        </p:nvSpPr>
        <p:spPr>
          <a:xfrm>
            <a:off x="3657600" y="2399735"/>
            <a:ext cx="8090147" cy="307777"/>
          </a:xfrm>
          <a:prstGeom prst="rect">
            <a:avLst/>
          </a:prstGeom>
          <a:noFill/>
        </p:spPr>
        <p:txBody>
          <a:bodyPr wrap="square">
            <a:spAutoFit/>
          </a:bodyPr>
          <a:lstStyle/>
          <a:p>
            <a:r>
              <a:rPr lang="en-US" altLang="zh-CN" sz="1400" b="1" u="sng">
                <a:solidFill>
                  <a:srgbClr val="44546A"/>
                </a:solidFill>
                <a:latin typeface="Arial" panose="020B0604020202020204" pitchFamily="34" charset="0"/>
                <a:cs typeface="Arial" panose="020B0604020202020204" pitchFamily="34" charset="0"/>
              </a:rPr>
              <a:t>Key Contributions</a:t>
            </a:r>
          </a:p>
        </p:txBody>
      </p:sp>
      <p:sp>
        <p:nvSpPr>
          <p:cNvPr id="31" name="Freeform 29"/>
          <p:cNvSpPr>
            <a:spLocks noEditPoints="1"/>
          </p:cNvSpPr>
          <p:nvPr/>
        </p:nvSpPr>
        <p:spPr bwMode="auto">
          <a:xfrm>
            <a:off x="3291840" y="2463235"/>
            <a:ext cx="308770" cy="292063"/>
          </a:xfrm>
          <a:custGeom>
            <a:avLst/>
            <a:gdLst>
              <a:gd name="T0" fmla="*/ 80 w 130"/>
              <a:gd name="T1" fmla="*/ 27 h 130"/>
              <a:gd name="T2" fmla="*/ 80 w 130"/>
              <a:gd name="T3" fmla="*/ 50 h 130"/>
              <a:gd name="T4" fmla="*/ 104 w 130"/>
              <a:gd name="T5" fmla="*/ 50 h 130"/>
              <a:gd name="T6" fmla="*/ 104 w 130"/>
              <a:gd name="T7" fmla="*/ 27 h 130"/>
              <a:gd name="T8" fmla="*/ 80 w 130"/>
              <a:gd name="T9" fmla="*/ 27 h 130"/>
              <a:gd name="T10" fmla="*/ 98 w 130"/>
              <a:gd name="T11" fmla="*/ 44 h 130"/>
              <a:gd name="T12" fmla="*/ 86 w 130"/>
              <a:gd name="T13" fmla="*/ 44 h 130"/>
              <a:gd name="T14" fmla="*/ 86 w 130"/>
              <a:gd name="T15" fmla="*/ 32 h 130"/>
              <a:gd name="T16" fmla="*/ 98 w 130"/>
              <a:gd name="T17" fmla="*/ 32 h 130"/>
              <a:gd name="T18" fmla="*/ 98 w 130"/>
              <a:gd name="T19" fmla="*/ 44 h 130"/>
              <a:gd name="T20" fmla="*/ 122 w 130"/>
              <a:gd name="T21" fmla="*/ 0 h 130"/>
              <a:gd name="T22" fmla="*/ 69 w 130"/>
              <a:gd name="T23" fmla="*/ 0 h 130"/>
              <a:gd name="T24" fmla="*/ 60 w 130"/>
              <a:gd name="T25" fmla="*/ 6 h 130"/>
              <a:gd name="T26" fmla="*/ 7 w 130"/>
              <a:gd name="T27" fmla="*/ 59 h 130"/>
              <a:gd name="T28" fmla="*/ 7 w 130"/>
              <a:gd name="T29" fmla="*/ 82 h 130"/>
              <a:gd name="T30" fmla="*/ 48 w 130"/>
              <a:gd name="T31" fmla="*/ 123 h 130"/>
              <a:gd name="T32" fmla="*/ 71 w 130"/>
              <a:gd name="T33" fmla="*/ 123 h 130"/>
              <a:gd name="T34" fmla="*/ 124 w 130"/>
              <a:gd name="T35" fmla="*/ 70 h 130"/>
              <a:gd name="T36" fmla="*/ 130 w 130"/>
              <a:gd name="T37" fmla="*/ 61 h 130"/>
              <a:gd name="T38" fmla="*/ 130 w 130"/>
              <a:gd name="T39" fmla="*/ 8 h 130"/>
              <a:gd name="T40" fmla="*/ 122 w 130"/>
              <a:gd name="T41" fmla="*/ 0 h 130"/>
              <a:gd name="T42" fmla="*/ 66 w 130"/>
              <a:gd name="T43" fmla="*/ 117 h 130"/>
              <a:gd name="T44" fmla="*/ 54 w 130"/>
              <a:gd name="T45" fmla="*/ 117 h 130"/>
              <a:gd name="T46" fmla="*/ 13 w 130"/>
              <a:gd name="T47" fmla="*/ 76 h 130"/>
              <a:gd name="T48" fmla="*/ 13 w 130"/>
              <a:gd name="T49" fmla="*/ 65 h 130"/>
              <a:gd name="T50" fmla="*/ 19 w 130"/>
              <a:gd name="T51" fmla="*/ 59 h 130"/>
              <a:gd name="T52" fmla="*/ 71 w 130"/>
              <a:gd name="T53" fmla="*/ 111 h 130"/>
              <a:gd name="T54" fmla="*/ 66 w 130"/>
              <a:gd name="T55" fmla="*/ 117 h 130"/>
              <a:gd name="T56" fmla="*/ 122 w 130"/>
              <a:gd name="T57" fmla="*/ 57 h 130"/>
              <a:gd name="T58" fmla="*/ 118 w 130"/>
              <a:gd name="T59" fmla="*/ 65 h 130"/>
              <a:gd name="T60" fmla="*/ 77 w 130"/>
              <a:gd name="T61" fmla="*/ 106 h 130"/>
              <a:gd name="T62" fmla="*/ 25 w 130"/>
              <a:gd name="T63" fmla="*/ 53 h 130"/>
              <a:gd name="T64" fmla="*/ 66 w 130"/>
              <a:gd name="T65" fmla="*/ 12 h 130"/>
              <a:gd name="T66" fmla="*/ 73 w 130"/>
              <a:gd name="T67" fmla="*/ 8 h 130"/>
              <a:gd name="T68" fmla="*/ 119 w 130"/>
              <a:gd name="T69" fmla="*/ 8 h 130"/>
              <a:gd name="T70" fmla="*/ 122 w 130"/>
              <a:gd name="T71" fmla="*/ 11 h 130"/>
              <a:gd name="T72" fmla="*/ 122 w 130"/>
              <a:gd name="T73"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130">
                <a:moveTo>
                  <a:pt x="80" y="27"/>
                </a:moveTo>
                <a:cubicBezTo>
                  <a:pt x="74" y="33"/>
                  <a:pt x="74" y="43"/>
                  <a:pt x="80" y="50"/>
                </a:cubicBezTo>
                <a:cubicBezTo>
                  <a:pt x="87" y="56"/>
                  <a:pt x="97" y="56"/>
                  <a:pt x="104" y="50"/>
                </a:cubicBezTo>
                <a:cubicBezTo>
                  <a:pt x="110" y="43"/>
                  <a:pt x="110" y="33"/>
                  <a:pt x="104" y="27"/>
                </a:cubicBezTo>
                <a:cubicBezTo>
                  <a:pt x="97" y="20"/>
                  <a:pt x="87" y="20"/>
                  <a:pt x="80" y="27"/>
                </a:cubicBezTo>
                <a:close/>
                <a:moveTo>
                  <a:pt x="98" y="44"/>
                </a:moveTo>
                <a:cubicBezTo>
                  <a:pt x="95" y="47"/>
                  <a:pt x="89" y="47"/>
                  <a:pt x="86" y="44"/>
                </a:cubicBezTo>
                <a:cubicBezTo>
                  <a:pt x="83" y="41"/>
                  <a:pt x="83" y="36"/>
                  <a:pt x="86" y="32"/>
                </a:cubicBezTo>
                <a:cubicBezTo>
                  <a:pt x="89" y="29"/>
                  <a:pt x="95" y="29"/>
                  <a:pt x="98" y="32"/>
                </a:cubicBezTo>
                <a:cubicBezTo>
                  <a:pt x="101" y="36"/>
                  <a:pt x="101" y="41"/>
                  <a:pt x="98" y="44"/>
                </a:cubicBezTo>
                <a:close/>
                <a:moveTo>
                  <a:pt x="122" y="0"/>
                </a:moveTo>
                <a:cubicBezTo>
                  <a:pt x="69" y="0"/>
                  <a:pt x="69" y="0"/>
                  <a:pt x="69" y="0"/>
                </a:cubicBezTo>
                <a:cubicBezTo>
                  <a:pt x="64" y="0"/>
                  <a:pt x="64" y="2"/>
                  <a:pt x="60" y="6"/>
                </a:cubicBezTo>
                <a:cubicBezTo>
                  <a:pt x="7" y="59"/>
                  <a:pt x="7" y="59"/>
                  <a:pt x="7" y="59"/>
                </a:cubicBezTo>
                <a:cubicBezTo>
                  <a:pt x="0" y="65"/>
                  <a:pt x="0" y="76"/>
                  <a:pt x="7" y="82"/>
                </a:cubicBezTo>
                <a:cubicBezTo>
                  <a:pt x="48" y="123"/>
                  <a:pt x="48" y="123"/>
                  <a:pt x="48" y="123"/>
                </a:cubicBezTo>
                <a:cubicBezTo>
                  <a:pt x="54" y="130"/>
                  <a:pt x="65" y="130"/>
                  <a:pt x="71" y="123"/>
                </a:cubicBezTo>
                <a:cubicBezTo>
                  <a:pt x="124" y="70"/>
                  <a:pt x="124" y="70"/>
                  <a:pt x="124" y="70"/>
                </a:cubicBezTo>
                <a:cubicBezTo>
                  <a:pt x="128" y="67"/>
                  <a:pt x="130" y="65"/>
                  <a:pt x="130" y="61"/>
                </a:cubicBezTo>
                <a:cubicBezTo>
                  <a:pt x="130" y="8"/>
                  <a:pt x="130" y="8"/>
                  <a:pt x="130" y="8"/>
                </a:cubicBezTo>
                <a:cubicBezTo>
                  <a:pt x="130" y="3"/>
                  <a:pt x="127" y="0"/>
                  <a:pt x="122" y="0"/>
                </a:cubicBezTo>
                <a:close/>
                <a:moveTo>
                  <a:pt x="66" y="117"/>
                </a:moveTo>
                <a:cubicBezTo>
                  <a:pt x="62" y="120"/>
                  <a:pt x="57" y="120"/>
                  <a:pt x="54" y="117"/>
                </a:cubicBezTo>
                <a:cubicBezTo>
                  <a:pt x="13" y="76"/>
                  <a:pt x="13" y="76"/>
                  <a:pt x="13" y="76"/>
                </a:cubicBezTo>
                <a:cubicBezTo>
                  <a:pt x="9" y="73"/>
                  <a:pt x="9" y="68"/>
                  <a:pt x="13" y="65"/>
                </a:cubicBezTo>
                <a:cubicBezTo>
                  <a:pt x="19" y="59"/>
                  <a:pt x="19" y="59"/>
                  <a:pt x="19" y="59"/>
                </a:cubicBezTo>
                <a:cubicBezTo>
                  <a:pt x="71" y="111"/>
                  <a:pt x="71" y="111"/>
                  <a:pt x="71" y="111"/>
                </a:cubicBezTo>
                <a:lnTo>
                  <a:pt x="66" y="117"/>
                </a:lnTo>
                <a:close/>
                <a:moveTo>
                  <a:pt x="122" y="57"/>
                </a:moveTo>
                <a:cubicBezTo>
                  <a:pt x="122" y="59"/>
                  <a:pt x="120" y="62"/>
                  <a:pt x="118" y="65"/>
                </a:cubicBezTo>
                <a:cubicBezTo>
                  <a:pt x="77" y="106"/>
                  <a:pt x="77" y="106"/>
                  <a:pt x="77" y="106"/>
                </a:cubicBezTo>
                <a:cubicBezTo>
                  <a:pt x="25" y="53"/>
                  <a:pt x="25" y="53"/>
                  <a:pt x="25" y="53"/>
                </a:cubicBezTo>
                <a:cubicBezTo>
                  <a:pt x="66" y="12"/>
                  <a:pt x="66" y="12"/>
                  <a:pt x="66" y="12"/>
                </a:cubicBezTo>
                <a:cubicBezTo>
                  <a:pt x="67" y="10"/>
                  <a:pt x="70" y="8"/>
                  <a:pt x="73" y="8"/>
                </a:cubicBezTo>
                <a:cubicBezTo>
                  <a:pt x="119" y="8"/>
                  <a:pt x="119" y="8"/>
                  <a:pt x="119" y="8"/>
                </a:cubicBezTo>
                <a:cubicBezTo>
                  <a:pt x="121" y="8"/>
                  <a:pt x="122" y="9"/>
                  <a:pt x="122" y="11"/>
                </a:cubicBezTo>
                <a:lnTo>
                  <a:pt x="122" y="57"/>
                </a:lnTo>
                <a:close/>
              </a:path>
            </a:pathLst>
          </a:custGeom>
          <a:solidFill>
            <a:schemeClr val="accent1"/>
          </a:solidFill>
          <a:ln w="0">
            <a:noFill/>
          </a:ln>
        </p:spPr>
        <p:txBody>
          <a:bodyPr vert="horz" wrap="square" lIns="91440" tIns="45720" rIns="91440" bIns="45720" numCol="1" anchor="t" anchorCtr="0" compatLnSpc="1">
            <a:prstTxWarp prst="textNoShape">
              <a:avLst/>
            </a:prstTxWarp>
          </a:bodyPr>
          <a:lstStyle/>
          <a:p>
            <a:endParaRPr lang="en-US" altLang="zh-CN" sz="1600">
              <a:solidFill>
                <a:prstClr val="black"/>
              </a:solidFill>
              <a:latin typeface="宋体" panose="02010600030101010101" pitchFamily="2" charset="-122"/>
            </a:endParaRPr>
          </a:p>
        </p:txBody>
      </p:sp>
      <p:pic>
        <p:nvPicPr>
          <p:cNvPr id="4" name="Picture 3">
            <a:extLst>
              <a:ext uri="{FF2B5EF4-FFF2-40B4-BE49-F238E27FC236}">
                <a16:creationId xmlns:a16="http://schemas.microsoft.com/office/drawing/2014/main" id="{9DB337EA-9F61-264A-AF9F-5B32C048CD5B}"/>
              </a:ext>
            </a:extLst>
          </p:cNvPr>
          <p:cNvPicPr>
            <a:picLocks noChangeAspect="1"/>
          </p:cNvPicPr>
          <p:nvPr/>
        </p:nvPicPr>
        <p:blipFill>
          <a:blip r:embed="rId3">
            <a:extLst>
              <a:ext uri="{BEBA8EAE-BF5A-486C-A8C5-ECC9F3942E4B}">
                <a14:imgProps xmlns:a14="http://schemas.microsoft.com/office/drawing/2010/main">
                  <a14:imgLayer>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76200" y="697469"/>
            <a:ext cx="2720243" cy="2550228"/>
          </a:xfrm>
          <a:prstGeom prst="rect">
            <a:avLst/>
          </a:prstGeom>
        </p:spPr>
      </p:pic>
      <p:sp>
        <p:nvSpPr>
          <p:cNvPr id="26" name="文本框 26">
            <a:extLst>
              <a:ext uri="{FF2B5EF4-FFF2-40B4-BE49-F238E27FC236}">
                <a16:creationId xmlns:a16="http://schemas.microsoft.com/office/drawing/2014/main" id="{9BAD6CF9-3A1C-AC44-AE58-C981E3F756D4}"/>
              </a:ext>
            </a:extLst>
          </p:cNvPr>
          <p:cNvSpPr txBox="1"/>
          <p:nvPr/>
        </p:nvSpPr>
        <p:spPr>
          <a:xfrm>
            <a:off x="3293362" y="5436566"/>
            <a:ext cx="8557131" cy="1415772"/>
          </a:xfrm>
          <a:prstGeom prst="rect">
            <a:avLst/>
          </a:prstGeom>
          <a:noFill/>
        </p:spPr>
        <p:txBody>
          <a:bodyPr wrap="square" rtlCol="0">
            <a:spAutoFit/>
          </a:bodyPr>
          <a:lstStyle>
            <a:defPPr>
              <a:defRPr lang="zh-CN"/>
            </a:defPPr>
            <a:lvl1pPr marL="342626" indent="-228418">
              <a:spcAft>
                <a:spcPts val="600"/>
              </a:spcAft>
              <a:buFontTx/>
              <a:buAutoNum type="arabicPeriod"/>
              <a:defRPr sz="1200">
                <a:solidFill>
                  <a:prstClr val="black"/>
                </a:solidFill>
                <a:latin typeface="Arial" panose="020B0604020202020204" pitchFamily="34" charset="0"/>
                <a:ea typeface="微软雅黑" panose="020B0503020204020204" pitchFamily="34" charset="-122"/>
                <a:cs typeface="Arial" panose="020B0604020202020204" pitchFamily="34" charset="0"/>
              </a:defRPr>
            </a:lvl1pPr>
          </a:lstStyle>
          <a:p>
            <a:r>
              <a:rPr lang="en-US" altLang="zh-CN" sz="1100"/>
              <a:t>Global support in N. America, Europe, S. America, China, Japan and APAC. Joint Innovation Solutions with customers</a:t>
            </a:r>
          </a:p>
          <a:p>
            <a:r>
              <a:rPr lang="en-US" altLang="zh-CN" sz="1100"/>
              <a:t>Host SODA events worldwide (conferences, seminars, meetups, webinars). Give talks at Huawei conferences. </a:t>
            </a:r>
          </a:p>
          <a:p>
            <a:r>
              <a:rPr lang="en-US" altLang="zh-CN" sz="1100"/>
              <a:t>Background: Co-founder/CTO </a:t>
            </a:r>
            <a:r>
              <a:rPr lang="en-US" altLang="zh-CN" sz="1100" err="1"/>
              <a:t>Cloudena</a:t>
            </a:r>
            <a:r>
              <a:rPr lang="en-US" altLang="zh-CN" sz="1100"/>
              <a:t> (cloud, virtualization, object storage), VP Engineering ProphetStor (SDS), </a:t>
            </a:r>
            <a:br>
              <a:rPr lang="en-US" altLang="zh-CN" sz="1100"/>
            </a:br>
            <a:r>
              <a:rPr lang="en-US" altLang="zh-CN" sz="1100"/>
              <a:t>VP Engineering and Technology </a:t>
            </a:r>
            <a:r>
              <a:rPr lang="en-US" altLang="zh-CN" sz="1100" err="1"/>
              <a:t>CipherMax</a:t>
            </a:r>
            <a:r>
              <a:rPr lang="en-US" altLang="zh-CN" sz="1100"/>
              <a:t> (SAN, data security, embedded systems)</a:t>
            </a:r>
          </a:p>
          <a:p>
            <a:r>
              <a:rPr lang="en-US" altLang="zh-CN" sz="1100"/>
              <a:t>US citizen. English and conversational Chinese. Singapore NUS &amp; NTU alumnus.</a:t>
            </a:r>
          </a:p>
          <a:p>
            <a:endParaRPr lang="en-US" altLang="zh-CN" sz="1100"/>
          </a:p>
        </p:txBody>
      </p:sp>
      <p:sp>
        <p:nvSpPr>
          <p:cNvPr id="27" name="矩形 16">
            <a:extLst>
              <a:ext uri="{FF2B5EF4-FFF2-40B4-BE49-F238E27FC236}">
                <a16:creationId xmlns:a16="http://schemas.microsoft.com/office/drawing/2014/main" id="{76CA35E0-C25C-BD42-9CCF-03A64A78EDB3}"/>
              </a:ext>
            </a:extLst>
          </p:cNvPr>
          <p:cNvSpPr/>
          <p:nvPr/>
        </p:nvSpPr>
        <p:spPr>
          <a:xfrm>
            <a:off x="3657600" y="5084594"/>
            <a:ext cx="8090147" cy="307777"/>
          </a:xfrm>
          <a:prstGeom prst="rect">
            <a:avLst/>
          </a:prstGeom>
          <a:noFill/>
        </p:spPr>
        <p:txBody>
          <a:bodyPr wrap="square">
            <a:spAutoFit/>
          </a:bodyPr>
          <a:lstStyle/>
          <a:p>
            <a:r>
              <a:rPr lang="en-US" altLang="zh-CN" sz="1400" b="1" u="sng">
                <a:solidFill>
                  <a:srgbClr val="44546A"/>
                </a:solidFill>
                <a:latin typeface="Arial" panose="020B0604020202020204" pitchFamily="34" charset="0"/>
                <a:cs typeface="Arial" panose="020B0604020202020204" pitchFamily="34" charset="0"/>
              </a:rPr>
              <a:t>Ready for Support</a:t>
            </a:r>
          </a:p>
        </p:txBody>
      </p:sp>
      <p:sp>
        <p:nvSpPr>
          <p:cNvPr id="28" name="Freeform 29">
            <a:extLst>
              <a:ext uri="{FF2B5EF4-FFF2-40B4-BE49-F238E27FC236}">
                <a16:creationId xmlns:a16="http://schemas.microsoft.com/office/drawing/2014/main" id="{FB3A6347-F3CE-D24A-AA1C-5EBC765A047B}"/>
              </a:ext>
            </a:extLst>
          </p:cNvPr>
          <p:cNvSpPr>
            <a:spLocks noEditPoints="1"/>
          </p:cNvSpPr>
          <p:nvPr/>
        </p:nvSpPr>
        <p:spPr bwMode="auto">
          <a:xfrm>
            <a:off x="3291840" y="5122694"/>
            <a:ext cx="308770" cy="292063"/>
          </a:xfrm>
          <a:custGeom>
            <a:avLst/>
            <a:gdLst>
              <a:gd name="T0" fmla="*/ 80 w 130"/>
              <a:gd name="T1" fmla="*/ 27 h 130"/>
              <a:gd name="T2" fmla="*/ 80 w 130"/>
              <a:gd name="T3" fmla="*/ 50 h 130"/>
              <a:gd name="T4" fmla="*/ 104 w 130"/>
              <a:gd name="T5" fmla="*/ 50 h 130"/>
              <a:gd name="T6" fmla="*/ 104 w 130"/>
              <a:gd name="T7" fmla="*/ 27 h 130"/>
              <a:gd name="T8" fmla="*/ 80 w 130"/>
              <a:gd name="T9" fmla="*/ 27 h 130"/>
              <a:gd name="T10" fmla="*/ 98 w 130"/>
              <a:gd name="T11" fmla="*/ 44 h 130"/>
              <a:gd name="T12" fmla="*/ 86 w 130"/>
              <a:gd name="T13" fmla="*/ 44 h 130"/>
              <a:gd name="T14" fmla="*/ 86 w 130"/>
              <a:gd name="T15" fmla="*/ 32 h 130"/>
              <a:gd name="T16" fmla="*/ 98 w 130"/>
              <a:gd name="T17" fmla="*/ 32 h 130"/>
              <a:gd name="T18" fmla="*/ 98 w 130"/>
              <a:gd name="T19" fmla="*/ 44 h 130"/>
              <a:gd name="T20" fmla="*/ 122 w 130"/>
              <a:gd name="T21" fmla="*/ 0 h 130"/>
              <a:gd name="T22" fmla="*/ 69 w 130"/>
              <a:gd name="T23" fmla="*/ 0 h 130"/>
              <a:gd name="T24" fmla="*/ 60 w 130"/>
              <a:gd name="T25" fmla="*/ 6 h 130"/>
              <a:gd name="T26" fmla="*/ 7 w 130"/>
              <a:gd name="T27" fmla="*/ 59 h 130"/>
              <a:gd name="T28" fmla="*/ 7 w 130"/>
              <a:gd name="T29" fmla="*/ 82 h 130"/>
              <a:gd name="T30" fmla="*/ 48 w 130"/>
              <a:gd name="T31" fmla="*/ 123 h 130"/>
              <a:gd name="T32" fmla="*/ 71 w 130"/>
              <a:gd name="T33" fmla="*/ 123 h 130"/>
              <a:gd name="T34" fmla="*/ 124 w 130"/>
              <a:gd name="T35" fmla="*/ 70 h 130"/>
              <a:gd name="T36" fmla="*/ 130 w 130"/>
              <a:gd name="T37" fmla="*/ 61 h 130"/>
              <a:gd name="T38" fmla="*/ 130 w 130"/>
              <a:gd name="T39" fmla="*/ 8 h 130"/>
              <a:gd name="T40" fmla="*/ 122 w 130"/>
              <a:gd name="T41" fmla="*/ 0 h 130"/>
              <a:gd name="T42" fmla="*/ 66 w 130"/>
              <a:gd name="T43" fmla="*/ 117 h 130"/>
              <a:gd name="T44" fmla="*/ 54 w 130"/>
              <a:gd name="T45" fmla="*/ 117 h 130"/>
              <a:gd name="T46" fmla="*/ 13 w 130"/>
              <a:gd name="T47" fmla="*/ 76 h 130"/>
              <a:gd name="T48" fmla="*/ 13 w 130"/>
              <a:gd name="T49" fmla="*/ 65 h 130"/>
              <a:gd name="T50" fmla="*/ 19 w 130"/>
              <a:gd name="T51" fmla="*/ 59 h 130"/>
              <a:gd name="T52" fmla="*/ 71 w 130"/>
              <a:gd name="T53" fmla="*/ 111 h 130"/>
              <a:gd name="T54" fmla="*/ 66 w 130"/>
              <a:gd name="T55" fmla="*/ 117 h 130"/>
              <a:gd name="T56" fmla="*/ 122 w 130"/>
              <a:gd name="T57" fmla="*/ 57 h 130"/>
              <a:gd name="T58" fmla="*/ 118 w 130"/>
              <a:gd name="T59" fmla="*/ 65 h 130"/>
              <a:gd name="T60" fmla="*/ 77 w 130"/>
              <a:gd name="T61" fmla="*/ 106 h 130"/>
              <a:gd name="T62" fmla="*/ 25 w 130"/>
              <a:gd name="T63" fmla="*/ 53 h 130"/>
              <a:gd name="T64" fmla="*/ 66 w 130"/>
              <a:gd name="T65" fmla="*/ 12 h 130"/>
              <a:gd name="T66" fmla="*/ 73 w 130"/>
              <a:gd name="T67" fmla="*/ 8 h 130"/>
              <a:gd name="T68" fmla="*/ 119 w 130"/>
              <a:gd name="T69" fmla="*/ 8 h 130"/>
              <a:gd name="T70" fmla="*/ 122 w 130"/>
              <a:gd name="T71" fmla="*/ 11 h 130"/>
              <a:gd name="T72" fmla="*/ 122 w 130"/>
              <a:gd name="T73"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130">
                <a:moveTo>
                  <a:pt x="80" y="27"/>
                </a:moveTo>
                <a:cubicBezTo>
                  <a:pt x="74" y="33"/>
                  <a:pt x="74" y="43"/>
                  <a:pt x="80" y="50"/>
                </a:cubicBezTo>
                <a:cubicBezTo>
                  <a:pt x="87" y="56"/>
                  <a:pt x="97" y="56"/>
                  <a:pt x="104" y="50"/>
                </a:cubicBezTo>
                <a:cubicBezTo>
                  <a:pt x="110" y="43"/>
                  <a:pt x="110" y="33"/>
                  <a:pt x="104" y="27"/>
                </a:cubicBezTo>
                <a:cubicBezTo>
                  <a:pt x="97" y="20"/>
                  <a:pt x="87" y="20"/>
                  <a:pt x="80" y="27"/>
                </a:cubicBezTo>
                <a:close/>
                <a:moveTo>
                  <a:pt x="98" y="44"/>
                </a:moveTo>
                <a:cubicBezTo>
                  <a:pt x="95" y="47"/>
                  <a:pt x="89" y="47"/>
                  <a:pt x="86" y="44"/>
                </a:cubicBezTo>
                <a:cubicBezTo>
                  <a:pt x="83" y="41"/>
                  <a:pt x="83" y="36"/>
                  <a:pt x="86" y="32"/>
                </a:cubicBezTo>
                <a:cubicBezTo>
                  <a:pt x="89" y="29"/>
                  <a:pt x="95" y="29"/>
                  <a:pt x="98" y="32"/>
                </a:cubicBezTo>
                <a:cubicBezTo>
                  <a:pt x="101" y="36"/>
                  <a:pt x="101" y="41"/>
                  <a:pt x="98" y="44"/>
                </a:cubicBezTo>
                <a:close/>
                <a:moveTo>
                  <a:pt x="122" y="0"/>
                </a:moveTo>
                <a:cubicBezTo>
                  <a:pt x="69" y="0"/>
                  <a:pt x="69" y="0"/>
                  <a:pt x="69" y="0"/>
                </a:cubicBezTo>
                <a:cubicBezTo>
                  <a:pt x="64" y="0"/>
                  <a:pt x="64" y="2"/>
                  <a:pt x="60" y="6"/>
                </a:cubicBezTo>
                <a:cubicBezTo>
                  <a:pt x="7" y="59"/>
                  <a:pt x="7" y="59"/>
                  <a:pt x="7" y="59"/>
                </a:cubicBezTo>
                <a:cubicBezTo>
                  <a:pt x="0" y="65"/>
                  <a:pt x="0" y="76"/>
                  <a:pt x="7" y="82"/>
                </a:cubicBezTo>
                <a:cubicBezTo>
                  <a:pt x="48" y="123"/>
                  <a:pt x="48" y="123"/>
                  <a:pt x="48" y="123"/>
                </a:cubicBezTo>
                <a:cubicBezTo>
                  <a:pt x="54" y="130"/>
                  <a:pt x="65" y="130"/>
                  <a:pt x="71" y="123"/>
                </a:cubicBezTo>
                <a:cubicBezTo>
                  <a:pt x="124" y="70"/>
                  <a:pt x="124" y="70"/>
                  <a:pt x="124" y="70"/>
                </a:cubicBezTo>
                <a:cubicBezTo>
                  <a:pt x="128" y="67"/>
                  <a:pt x="130" y="65"/>
                  <a:pt x="130" y="61"/>
                </a:cubicBezTo>
                <a:cubicBezTo>
                  <a:pt x="130" y="8"/>
                  <a:pt x="130" y="8"/>
                  <a:pt x="130" y="8"/>
                </a:cubicBezTo>
                <a:cubicBezTo>
                  <a:pt x="130" y="3"/>
                  <a:pt x="127" y="0"/>
                  <a:pt x="122" y="0"/>
                </a:cubicBezTo>
                <a:close/>
                <a:moveTo>
                  <a:pt x="66" y="117"/>
                </a:moveTo>
                <a:cubicBezTo>
                  <a:pt x="62" y="120"/>
                  <a:pt x="57" y="120"/>
                  <a:pt x="54" y="117"/>
                </a:cubicBezTo>
                <a:cubicBezTo>
                  <a:pt x="13" y="76"/>
                  <a:pt x="13" y="76"/>
                  <a:pt x="13" y="76"/>
                </a:cubicBezTo>
                <a:cubicBezTo>
                  <a:pt x="9" y="73"/>
                  <a:pt x="9" y="68"/>
                  <a:pt x="13" y="65"/>
                </a:cubicBezTo>
                <a:cubicBezTo>
                  <a:pt x="19" y="59"/>
                  <a:pt x="19" y="59"/>
                  <a:pt x="19" y="59"/>
                </a:cubicBezTo>
                <a:cubicBezTo>
                  <a:pt x="71" y="111"/>
                  <a:pt x="71" y="111"/>
                  <a:pt x="71" y="111"/>
                </a:cubicBezTo>
                <a:lnTo>
                  <a:pt x="66" y="117"/>
                </a:lnTo>
                <a:close/>
                <a:moveTo>
                  <a:pt x="122" y="57"/>
                </a:moveTo>
                <a:cubicBezTo>
                  <a:pt x="122" y="59"/>
                  <a:pt x="120" y="62"/>
                  <a:pt x="118" y="65"/>
                </a:cubicBezTo>
                <a:cubicBezTo>
                  <a:pt x="77" y="106"/>
                  <a:pt x="77" y="106"/>
                  <a:pt x="77" y="106"/>
                </a:cubicBezTo>
                <a:cubicBezTo>
                  <a:pt x="25" y="53"/>
                  <a:pt x="25" y="53"/>
                  <a:pt x="25" y="53"/>
                </a:cubicBezTo>
                <a:cubicBezTo>
                  <a:pt x="66" y="12"/>
                  <a:pt x="66" y="12"/>
                  <a:pt x="66" y="12"/>
                </a:cubicBezTo>
                <a:cubicBezTo>
                  <a:pt x="67" y="10"/>
                  <a:pt x="70" y="8"/>
                  <a:pt x="73" y="8"/>
                </a:cubicBezTo>
                <a:cubicBezTo>
                  <a:pt x="119" y="8"/>
                  <a:pt x="119" y="8"/>
                  <a:pt x="119" y="8"/>
                </a:cubicBezTo>
                <a:cubicBezTo>
                  <a:pt x="121" y="8"/>
                  <a:pt x="122" y="9"/>
                  <a:pt x="122" y="11"/>
                </a:cubicBezTo>
                <a:lnTo>
                  <a:pt x="122" y="57"/>
                </a:lnTo>
                <a:close/>
              </a:path>
            </a:pathLst>
          </a:custGeom>
          <a:solidFill>
            <a:schemeClr val="accent1"/>
          </a:solidFill>
          <a:ln w="0">
            <a:noFill/>
          </a:ln>
        </p:spPr>
        <p:txBody>
          <a:bodyPr vert="horz" wrap="square" lIns="91440" tIns="45720" rIns="91440" bIns="45720" numCol="1" anchor="t" anchorCtr="0" compatLnSpc="1">
            <a:prstTxWarp prst="textNoShape">
              <a:avLst/>
            </a:prstTxWarp>
          </a:bodyPr>
          <a:lstStyle/>
          <a:p>
            <a:endParaRPr lang="en-US" altLang="zh-CN">
              <a:solidFill>
                <a:prstClr val="black"/>
              </a:solidFill>
              <a:latin typeface="宋体" panose="02010600030101010101" pitchFamily="2" charset="-122"/>
            </a:endParaRPr>
          </a:p>
        </p:txBody>
      </p:sp>
    </p:spTree>
    <p:extLst>
      <p:ext uri="{BB962C8B-B14F-4D97-AF65-F5344CB8AC3E}">
        <p14:creationId xmlns:p14="http://schemas.microsoft.com/office/powerpoint/2010/main" val="174292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16"/>
          <p:cNvSpPr>
            <a:spLocks noChangeArrowheads="1"/>
          </p:cNvSpPr>
          <p:nvPr/>
        </p:nvSpPr>
        <p:spPr bwMode="auto">
          <a:xfrm>
            <a:off x="3382010" y="190111"/>
            <a:ext cx="8626664" cy="6525649"/>
          </a:xfrm>
          <a:prstGeom prst="roundRect">
            <a:avLst>
              <a:gd name="adj" fmla="val 4690"/>
            </a:avLst>
          </a:prstGeom>
          <a:solidFill>
            <a:schemeClr val="accent1">
              <a:lumMod val="20000"/>
              <a:lumOff val="80000"/>
              <a:alpha val="7000"/>
            </a:schemeClr>
          </a:solidFill>
          <a:ln w="19050" cap="flat" cmpd="thickThin">
            <a:solidFill>
              <a:schemeClr val="accent5">
                <a:lumMod val="50000"/>
              </a:schemeClr>
            </a:solidFill>
            <a:prstDash val="dash"/>
            <a:bevel/>
            <a:headEnd type="none"/>
            <a:tailEnd w="med" len="lg"/>
          </a:ln>
          <a:effectLst>
            <a:outerShdw blurRad="152400" dist="38100" dir="2700000" sx="101000" sy="101000" algn="tl" rotWithShape="0">
              <a:schemeClr val="accent2">
                <a:alpha val="40000"/>
              </a:schemeClr>
            </a:outerShdw>
            <a:reflection stA="45000" endPos="0" dist="50800" dir="5400000" sy="-100000" algn="bl" rotWithShape="0"/>
          </a:effectLst>
        </p:spPr>
        <p:txBody>
          <a:bodyPr vert="horz" wrap="square" lIns="91440" tIns="45720" rIns="91440" bIns="45720" numCol="1" anchor="t" anchorCtr="0" compatLnSpc="1">
            <a:prstTxWarp prst="textNoShape">
              <a:avLst/>
            </a:prstTxWarp>
          </a:bodyPr>
          <a:lstStyle/>
          <a:p>
            <a:endParaRPr lang="en-US" altLang="zh-CN" sz="4400">
              <a:solidFill>
                <a:prstClr val="black"/>
              </a:solidFill>
            </a:endParaRPr>
          </a:p>
        </p:txBody>
      </p:sp>
      <p:sp>
        <p:nvSpPr>
          <p:cNvPr id="22" name="文本框 21"/>
          <p:cNvSpPr txBox="1"/>
          <p:nvPr/>
        </p:nvSpPr>
        <p:spPr>
          <a:xfrm>
            <a:off x="3321940" y="696951"/>
            <a:ext cx="8539637" cy="1754326"/>
          </a:xfrm>
          <a:prstGeom prst="rect">
            <a:avLst/>
          </a:prstGeom>
          <a:noFill/>
        </p:spPr>
        <p:txBody>
          <a:bodyPr wrap="square" rtlCol="0">
            <a:spAutoFit/>
          </a:bodyPr>
          <a:lstStyle/>
          <a:p>
            <a:pPr marL="114208"/>
            <a:r>
              <a:rPr lang="en-US" altLang="zh-CN" sz="1200" b="1">
                <a:solidFill>
                  <a:prstClr val="black"/>
                </a:solidFill>
                <a:latin typeface="Arial" panose="020B0604020202020204" pitchFamily="34" charset="0"/>
                <a:ea typeface="微软雅黑" panose="020B0503020204020204" pitchFamily="34" charset="-122"/>
                <a:cs typeface="Arial" panose="020B0604020202020204" pitchFamily="34" charset="0"/>
              </a:rPr>
              <a:t>AI and Big Data</a:t>
            </a:r>
          </a:p>
          <a:p>
            <a:pPr marL="285658" indent="-171450">
              <a:buFont typeface="Wingdings" panose="05000000000000000000" pitchFamily="2" charset="2"/>
              <a:buChar char="Ø"/>
            </a:pPr>
            <a:r>
              <a:rPr lang="en-US" altLang="zh-CN" sz="1200">
                <a:solidFill>
                  <a:prstClr val="black"/>
                </a:solidFill>
                <a:latin typeface="Arial" panose="020B0604020202020204" pitchFamily="34" charset="0"/>
                <a:ea typeface="微软雅黑" panose="020B0503020204020204" pitchFamily="34" charset="-122"/>
                <a:cs typeface="Arial" panose="020B0604020202020204" pitchFamily="34" charset="0"/>
              </a:rPr>
              <a:t>Futurewei </a:t>
            </a:r>
            <a:r>
              <a:rPr lang="en-US" altLang="zh-CN" sz="1200" err="1">
                <a:solidFill>
                  <a:prstClr val="black"/>
                </a:solidFill>
                <a:latin typeface="Arial" panose="020B0604020202020204" pitchFamily="34" charset="0"/>
                <a:ea typeface="微软雅黑" panose="020B0503020204020204" pitchFamily="34" charset="-122"/>
                <a:cs typeface="Arial" panose="020B0604020202020204" pitchFamily="34" charset="0"/>
              </a:rPr>
              <a:t>Wenju</a:t>
            </a:r>
            <a:r>
              <a:rPr lang="en-US" altLang="zh-CN" sz="1200">
                <a:solidFill>
                  <a:prstClr val="black"/>
                </a:solidFill>
                <a:latin typeface="Arial" panose="020B0604020202020204" pitchFamily="34" charset="0"/>
                <a:ea typeface="微软雅黑" panose="020B0503020204020204" pitchFamily="34" charset="-122"/>
                <a:cs typeface="Arial" panose="020B0604020202020204" pitchFamily="34" charset="0"/>
              </a:rPr>
              <a:t> Project: first-of-a-kind platform for accelerating enterprise AI and big data solutions</a:t>
            </a:r>
          </a:p>
          <a:p>
            <a:pPr marL="285658" indent="-171450">
              <a:buFont typeface="Wingdings" panose="05000000000000000000" pitchFamily="2" charset="2"/>
              <a:buChar char="Ø"/>
            </a:pPr>
            <a:r>
              <a:rPr lang="en-US" altLang="zh-CN" sz="1200">
                <a:solidFill>
                  <a:prstClr val="black"/>
                </a:solidFill>
                <a:latin typeface="Arial" panose="020B0604020202020204" pitchFamily="34" charset="0"/>
                <a:ea typeface="微软雅黑" panose="020B0503020204020204" pitchFamily="34" charset="-122"/>
                <a:cs typeface="Arial" panose="020B0604020202020204" pitchFamily="34" charset="0"/>
              </a:rPr>
              <a:t>Futurewei Caerus Project: exploit synergy of compute and storage to improve performance of AI and big data systems</a:t>
            </a:r>
          </a:p>
          <a:p>
            <a:pPr marL="285658" indent="-171450">
              <a:buFont typeface="Wingdings" panose="05000000000000000000" pitchFamily="2" charset="2"/>
              <a:buChar char="Ø"/>
            </a:pPr>
            <a:r>
              <a:rPr lang="en-US" altLang="zh-CN" sz="1200">
                <a:solidFill>
                  <a:prstClr val="black"/>
                </a:solidFill>
                <a:latin typeface="Arial" panose="020B0604020202020204" pitchFamily="34" charset="0"/>
                <a:ea typeface="微软雅黑" panose="020B0503020204020204" pitchFamily="34" charset="-122"/>
                <a:cs typeface="Arial" panose="020B0604020202020204" pitchFamily="34" charset="0"/>
              </a:rPr>
              <a:t>IBM Watson Health Cloud: industry’s first </a:t>
            </a:r>
            <a:r>
              <a:rPr lang="en-US" altLang="zh-CN" sz="1200" err="1">
                <a:solidFill>
                  <a:prstClr val="black"/>
                </a:solidFill>
                <a:latin typeface="Arial" panose="020B0604020202020204" pitchFamily="34" charset="0"/>
                <a:ea typeface="微软雅黑" panose="020B0503020204020204" pitchFamily="34" charset="-122"/>
                <a:cs typeface="Arial" panose="020B0604020202020204" pitchFamily="34" charset="0"/>
              </a:rPr>
              <a:t>GxP</a:t>
            </a:r>
            <a:r>
              <a:rPr lang="en-US" altLang="zh-CN" sz="1200">
                <a:solidFill>
                  <a:prstClr val="black"/>
                </a:solidFill>
                <a:latin typeface="Arial" panose="020B0604020202020204" pitchFamily="34" charset="0"/>
                <a:ea typeface="微软雅黑" panose="020B0503020204020204" pitchFamily="34" charset="-122"/>
                <a:cs typeface="Arial" panose="020B0604020202020204" pitchFamily="34" charset="0"/>
              </a:rPr>
              <a:t>-compliant big data platform for cognitive health applications</a:t>
            </a:r>
          </a:p>
          <a:p>
            <a:pPr marL="114208"/>
            <a:endParaRPr lang="en-US" altLang="zh-CN" sz="1200" b="1">
              <a:solidFill>
                <a:prstClr val="black"/>
              </a:solidFill>
              <a:latin typeface="Arial" panose="020B0604020202020204" pitchFamily="34" charset="0"/>
              <a:ea typeface="微软雅黑" panose="020B0503020204020204" pitchFamily="34" charset="-122"/>
              <a:cs typeface="Arial" panose="020B0604020202020204" pitchFamily="34" charset="0"/>
            </a:endParaRPr>
          </a:p>
          <a:p>
            <a:pPr marL="114208"/>
            <a:r>
              <a:rPr lang="en-US" altLang="zh-CN" sz="1200" b="1">
                <a:solidFill>
                  <a:prstClr val="black"/>
                </a:solidFill>
                <a:latin typeface="Arial" panose="020B0604020202020204" pitchFamily="34" charset="0"/>
                <a:ea typeface="微软雅黑" panose="020B0503020204020204" pitchFamily="34" charset="-122"/>
                <a:cs typeface="Arial" panose="020B0604020202020204" pitchFamily="34" charset="0"/>
              </a:rPr>
              <a:t>Cloud</a:t>
            </a:r>
          </a:p>
          <a:p>
            <a:pPr marL="285658" indent="-171450">
              <a:buFont typeface="Wingdings" panose="05000000000000000000" pitchFamily="2" charset="2"/>
              <a:buChar char="Ø"/>
            </a:pPr>
            <a:r>
              <a:rPr lang="en-US" altLang="zh-CN" sz="1200">
                <a:solidFill>
                  <a:prstClr val="black"/>
                </a:solidFill>
                <a:latin typeface="Arial" panose="020B0604020202020204" pitchFamily="34" charset="0"/>
                <a:ea typeface="微软雅黑" panose="020B0503020204020204" pitchFamily="34" charset="-122"/>
                <a:cs typeface="Arial" panose="020B0604020202020204" pitchFamily="34" charset="0"/>
              </a:rPr>
              <a:t>IBM </a:t>
            </a:r>
            <a:r>
              <a:rPr lang="en-US" altLang="zh-CN" sz="1200" err="1">
                <a:solidFill>
                  <a:prstClr val="black"/>
                </a:solidFill>
                <a:latin typeface="Arial" panose="020B0604020202020204" pitchFamily="34" charset="0"/>
                <a:ea typeface="微软雅黑" panose="020B0503020204020204" pitchFamily="34" charset="-122"/>
                <a:cs typeface="Arial" panose="020B0604020202020204" pitchFamily="34" charset="0"/>
              </a:rPr>
              <a:t>SmartCloud</a:t>
            </a:r>
            <a:r>
              <a:rPr lang="en-US" altLang="zh-CN" sz="1200">
                <a:solidFill>
                  <a:prstClr val="black"/>
                </a:solidFill>
                <a:latin typeface="Arial" panose="020B0604020202020204" pitchFamily="34" charset="0"/>
                <a:ea typeface="微软雅黑" panose="020B0503020204020204" pitchFamily="34" charset="-122"/>
                <a:cs typeface="Arial" panose="020B0604020202020204" pitchFamily="34" charset="0"/>
              </a:rPr>
              <a:t> Services: IBM’s initial portfolio of cloud service offerings, spanning IaaS, PaaS, and </a:t>
            </a:r>
            <a:r>
              <a:rPr lang="en-US" altLang="zh-CN" sz="1200" err="1">
                <a:solidFill>
                  <a:prstClr val="black"/>
                </a:solidFill>
                <a:latin typeface="Arial" panose="020B0604020202020204" pitchFamily="34" charset="0"/>
                <a:ea typeface="微软雅黑" panose="020B0503020204020204" pitchFamily="34" charset="-122"/>
                <a:cs typeface="Arial" panose="020B0604020202020204" pitchFamily="34" charset="0"/>
              </a:rPr>
              <a:t>MaaS</a:t>
            </a:r>
            <a:endParaRPr lang="en-US" altLang="zh-CN" sz="1200">
              <a:solidFill>
                <a:prstClr val="black"/>
              </a:solidFill>
              <a:latin typeface="Arial" panose="020B0604020202020204" pitchFamily="34" charset="0"/>
              <a:ea typeface="微软雅黑" panose="020B0503020204020204" pitchFamily="34" charset="-122"/>
              <a:cs typeface="Arial" panose="020B0604020202020204" pitchFamily="34" charset="0"/>
            </a:endParaRPr>
          </a:p>
          <a:p>
            <a:pPr marL="285658" indent="-171450">
              <a:buFont typeface="Wingdings" panose="05000000000000000000" pitchFamily="2" charset="2"/>
              <a:buChar char="Ø"/>
            </a:pPr>
            <a:r>
              <a:rPr lang="en-US" altLang="zh-CN" sz="1200">
                <a:solidFill>
                  <a:prstClr val="black"/>
                </a:solidFill>
                <a:latin typeface="Arial" panose="020B0604020202020204" pitchFamily="34" charset="0"/>
                <a:ea typeface="微软雅黑" panose="020B0503020204020204" pitchFamily="34" charset="-122"/>
                <a:cs typeface="Arial" panose="020B0604020202020204" pitchFamily="34" charset="0"/>
              </a:rPr>
              <a:t>IBM Cloud OpenStack Services: first managed OpenStack private cloud offering in the world</a:t>
            </a:r>
          </a:p>
          <a:p>
            <a:pPr marL="285658" indent="-171450">
              <a:buFont typeface="Wingdings" panose="05000000000000000000" pitchFamily="2" charset="2"/>
              <a:buChar char="Ø"/>
            </a:pPr>
            <a:r>
              <a:rPr lang="en-US" altLang="zh-CN" sz="1200">
                <a:solidFill>
                  <a:prstClr val="black"/>
                </a:solidFill>
                <a:latin typeface="Arial" panose="020B0604020202020204" pitchFamily="34" charset="0"/>
                <a:ea typeface="微软雅黑" panose="020B0503020204020204" pitchFamily="34" charset="-122"/>
                <a:cs typeface="Arial" panose="020B0604020202020204" pitchFamily="34" charset="0"/>
              </a:rPr>
              <a:t>IBM Cloud Managed Services: cloud-management-as-a-service offering with revenue in the billions of dollars</a:t>
            </a:r>
          </a:p>
        </p:txBody>
      </p:sp>
      <p:sp>
        <p:nvSpPr>
          <p:cNvPr id="23" name="文本框 22"/>
          <p:cNvSpPr txBox="1"/>
          <p:nvPr/>
        </p:nvSpPr>
        <p:spPr>
          <a:xfrm>
            <a:off x="172726" y="3263534"/>
            <a:ext cx="3052439" cy="461537"/>
          </a:xfrm>
          <a:prstGeom prst="rect">
            <a:avLst/>
          </a:prstGeom>
          <a:noFill/>
        </p:spPr>
        <p:txBody>
          <a:bodyPr wrap="none" rtlCol="0">
            <a:spAutoFit/>
          </a:bodyPr>
          <a:lstStyle/>
          <a:p>
            <a:r>
              <a:rPr lang="en-US" altLang="zh-CN" sz="2399" b="1" kern="0">
                <a:solidFill>
                  <a:prstClr val="black"/>
                </a:solidFill>
                <a:latin typeface="Arial" panose="020B0604020202020204" pitchFamily="34" charset="0"/>
                <a:ea typeface="微软雅黑" panose="020B0503020204020204" pitchFamily="34" charset="-122"/>
                <a:cs typeface="Arial" panose="020B0604020202020204" pitchFamily="34" charset="0"/>
              </a:rPr>
              <a:t>Hui Lei, PhD, FIEEE</a:t>
            </a:r>
            <a:endParaRPr lang="en-US" sz="2399" b="1">
              <a:solidFill>
                <a:prstClr val="black"/>
              </a:solidFill>
              <a:latin typeface="Arial" panose="020B0604020202020204" pitchFamily="34" charset="0"/>
              <a:cs typeface="Arial" panose="020B0604020202020204" pitchFamily="34" charset="0"/>
            </a:endParaRPr>
          </a:p>
        </p:txBody>
      </p:sp>
      <p:sp>
        <p:nvSpPr>
          <p:cNvPr id="24" name="文本框 23"/>
          <p:cNvSpPr txBox="1"/>
          <p:nvPr/>
        </p:nvSpPr>
        <p:spPr>
          <a:xfrm>
            <a:off x="183326" y="3781670"/>
            <a:ext cx="3108514" cy="2700739"/>
          </a:xfrm>
          <a:prstGeom prst="rect">
            <a:avLst/>
          </a:prstGeom>
          <a:noFill/>
        </p:spPr>
        <p:txBody>
          <a:bodyPr wrap="square" rtlCol="0">
            <a:spAutoFit/>
          </a:bodyPr>
          <a:lstStyle/>
          <a:p>
            <a:pPr>
              <a:spcBef>
                <a:spcPts val="600"/>
              </a:spcBef>
              <a:spcAft>
                <a:spcPts val="600"/>
              </a:spcAft>
            </a:pPr>
            <a:r>
              <a:rPr lang="en-US" sz="1200" b="1">
                <a:solidFill>
                  <a:prstClr val="black"/>
                </a:solidFill>
                <a:latin typeface="Arial" panose="020B0604020202020204" pitchFamily="34" charset="0"/>
                <a:cs typeface="Arial" panose="020B0604020202020204" pitchFamily="34" charset="0"/>
              </a:rPr>
              <a:t>ID: </a:t>
            </a:r>
            <a:r>
              <a:rPr lang="en-US" sz="1200">
                <a:solidFill>
                  <a:prstClr val="black"/>
                </a:solidFill>
                <a:latin typeface="Arial" panose="020B0604020202020204" pitchFamily="34" charset="0"/>
                <a:cs typeface="Arial" panose="020B0604020202020204" pitchFamily="34" charset="0"/>
              </a:rPr>
              <a:t>00497286</a:t>
            </a:r>
          </a:p>
          <a:p>
            <a:pPr>
              <a:spcBef>
                <a:spcPts val="600"/>
              </a:spcBef>
              <a:spcAft>
                <a:spcPts val="600"/>
              </a:spcAft>
            </a:pPr>
            <a:r>
              <a:rPr lang="en-US" altLang="zh-CN" sz="1200" b="1">
                <a:solidFill>
                  <a:prstClr val="black"/>
                </a:solidFill>
                <a:latin typeface="Arial" panose="020B0604020202020204" pitchFamily="34" charset="0"/>
                <a:cs typeface="Arial" panose="020B0604020202020204" pitchFamily="34" charset="0"/>
              </a:rPr>
              <a:t>VP and CTO, AI and Data Infrastructure</a:t>
            </a:r>
            <a:endParaRPr lang="en-US" sz="1200" b="1">
              <a:solidFill>
                <a:prstClr val="black"/>
              </a:solidFill>
              <a:latin typeface="Arial" panose="020B0604020202020204" pitchFamily="34" charset="0"/>
              <a:cs typeface="Arial" panose="020B0604020202020204" pitchFamily="34" charset="0"/>
            </a:endParaRPr>
          </a:p>
          <a:p>
            <a:pPr>
              <a:spcBef>
                <a:spcPts val="600"/>
              </a:spcBef>
              <a:spcAft>
                <a:spcPts val="300"/>
              </a:spcAft>
            </a:pPr>
            <a:r>
              <a:rPr lang="en-US" sz="1200" b="1" err="1">
                <a:solidFill>
                  <a:prstClr val="black"/>
                </a:solidFill>
                <a:latin typeface="Arial" panose="020B0604020202020204" pitchFamily="34" charset="0"/>
                <a:cs typeface="Arial" panose="020B0604020202020204" pitchFamily="34" charset="0"/>
              </a:rPr>
              <a:t>Speciality</a:t>
            </a:r>
            <a:r>
              <a:rPr lang="en-US" sz="1200" b="1">
                <a:solidFill>
                  <a:prstClr val="black"/>
                </a:solidFill>
                <a:latin typeface="Arial" panose="020B0604020202020204" pitchFamily="34" charset="0"/>
                <a:cs typeface="Arial" panose="020B0604020202020204" pitchFamily="34" charset="0"/>
              </a:rPr>
              <a:t>: </a:t>
            </a:r>
          </a:p>
          <a:p>
            <a:pPr>
              <a:spcAft>
                <a:spcPts val="600"/>
              </a:spcAft>
            </a:pPr>
            <a:r>
              <a:rPr lang="en-US" sz="1200">
                <a:solidFill>
                  <a:prstClr val="black"/>
                </a:solidFill>
                <a:latin typeface="Arial" panose="020B0604020202020204" pitchFamily="34" charset="0"/>
                <a:cs typeface="Arial" panose="020B0604020202020204" pitchFamily="34" charset="0"/>
              </a:rPr>
              <a:t>Intelligent Data, AI Engineering, Cloud Computing</a:t>
            </a:r>
          </a:p>
          <a:p>
            <a:pPr>
              <a:spcAft>
                <a:spcPts val="300"/>
              </a:spcAft>
            </a:pPr>
            <a:r>
              <a:rPr lang="en-US" sz="1200" b="1">
                <a:solidFill>
                  <a:prstClr val="black"/>
                </a:solidFill>
                <a:latin typeface="Arial" panose="020B0604020202020204" pitchFamily="34" charset="0"/>
                <a:cs typeface="Arial" panose="020B0604020202020204" pitchFamily="34" charset="0"/>
              </a:rPr>
              <a:t>Department.: </a:t>
            </a:r>
          </a:p>
          <a:p>
            <a:pPr>
              <a:spcAft>
                <a:spcPts val="600"/>
              </a:spcAft>
            </a:pPr>
            <a:r>
              <a:rPr lang="en-US" sz="1200">
                <a:solidFill>
                  <a:prstClr val="black"/>
                </a:solidFill>
                <a:latin typeface="Arial" panose="020B0604020202020204" pitchFamily="34" charset="0"/>
                <a:cs typeface="Arial" panose="020B0604020202020204" pitchFamily="34" charset="0"/>
              </a:rPr>
              <a:t>Boston Intelligent Computing and Data Lab</a:t>
            </a:r>
          </a:p>
          <a:p>
            <a:pPr>
              <a:spcAft>
                <a:spcPts val="300"/>
              </a:spcAft>
            </a:pPr>
            <a:r>
              <a:rPr lang="en-US" sz="1200" b="1">
                <a:solidFill>
                  <a:prstClr val="black"/>
                </a:solidFill>
                <a:latin typeface="Arial" panose="020B0604020202020204" pitchFamily="34" charset="0"/>
                <a:cs typeface="Arial" panose="020B0604020202020204" pitchFamily="34" charset="0"/>
              </a:rPr>
              <a:t>Communication Level : </a:t>
            </a:r>
          </a:p>
          <a:p>
            <a:r>
              <a:rPr lang="en-US" sz="1200" err="1">
                <a:solidFill>
                  <a:prstClr val="black"/>
                </a:solidFill>
                <a:latin typeface="Arial" panose="020B0604020202020204" pitchFamily="34" charset="0"/>
                <a:cs typeface="Arial" panose="020B0604020202020204" pitchFamily="34" charset="0"/>
              </a:rPr>
              <a:t>CxO</a:t>
            </a:r>
            <a:r>
              <a:rPr lang="en-US" sz="1200">
                <a:solidFill>
                  <a:prstClr val="black"/>
                </a:solidFill>
                <a:latin typeface="Arial" panose="020B0604020202020204" pitchFamily="34" charset="0"/>
                <a:cs typeface="Arial" panose="020B0604020202020204" pitchFamily="34" charset="0"/>
              </a:rPr>
              <a:t>, VP, analysts, architects, engineering, research, academia, media, conferences, expos, industry summits</a:t>
            </a:r>
          </a:p>
        </p:txBody>
      </p:sp>
      <p:sp>
        <p:nvSpPr>
          <p:cNvPr id="16" name="矩形 15"/>
          <p:cNvSpPr/>
          <p:nvPr/>
        </p:nvSpPr>
        <p:spPr>
          <a:xfrm>
            <a:off x="3657600" y="274320"/>
            <a:ext cx="7623619" cy="338422"/>
          </a:xfrm>
          <a:prstGeom prst="rect">
            <a:avLst/>
          </a:prstGeom>
          <a:noFill/>
        </p:spPr>
        <p:txBody>
          <a:bodyPr wrap="square">
            <a:spAutoFit/>
          </a:bodyPr>
          <a:lstStyle/>
          <a:p>
            <a:r>
              <a:rPr lang="en-US" altLang="zh-CN" sz="1599" b="1" u="sng">
                <a:solidFill>
                  <a:srgbClr val="44546A"/>
                </a:solidFill>
                <a:latin typeface="Times New Roman" panose="02020603050405020304" pitchFamily="18" charset="0"/>
                <a:cs typeface="Times New Roman" panose="02020603050405020304" pitchFamily="18" charset="0"/>
              </a:rPr>
              <a:t>Key Domain &amp; Key Project Experiences</a:t>
            </a:r>
          </a:p>
        </p:txBody>
      </p:sp>
      <p:sp>
        <p:nvSpPr>
          <p:cNvPr id="25" name="Freeform 29"/>
          <p:cNvSpPr>
            <a:spLocks noEditPoints="1"/>
          </p:cNvSpPr>
          <p:nvPr/>
        </p:nvSpPr>
        <p:spPr bwMode="auto">
          <a:xfrm>
            <a:off x="3291840" y="274320"/>
            <a:ext cx="308770" cy="292063"/>
          </a:xfrm>
          <a:custGeom>
            <a:avLst/>
            <a:gdLst>
              <a:gd name="T0" fmla="*/ 80 w 130"/>
              <a:gd name="T1" fmla="*/ 27 h 130"/>
              <a:gd name="T2" fmla="*/ 80 w 130"/>
              <a:gd name="T3" fmla="*/ 50 h 130"/>
              <a:gd name="T4" fmla="*/ 104 w 130"/>
              <a:gd name="T5" fmla="*/ 50 h 130"/>
              <a:gd name="T6" fmla="*/ 104 w 130"/>
              <a:gd name="T7" fmla="*/ 27 h 130"/>
              <a:gd name="T8" fmla="*/ 80 w 130"/>
              <a:gd name="T9" fmla="*/ 27 h 130"/>
              <a:gd name="T10" fmla="*/ 98 w 130"/>
              <a:gd name="T11" fmla="*/ 44 h 130"/>
              <a:gd name="T12" fmla="*/ 86 w 130"/>
              <a:gd name="T13" fmla="*/ 44 h 130"/>
              <a:gd name="T14" fmla="*/ 86 w 130"/>
              <a:gd name="T15" fmla="*/ 32 h 130"/>
              <a:gd name="T16" fmla="*/ 98 w 130"/>
              <a:gd name="T17" fmla="*/ 32 h 130"/>
              <a:gd name="T18" fmla="*/ 98 w 130"/>
              <a:gd name="T19" fmla="*/ 44 h 130"/>
              <a:gd name="T20" fmla="*/ 122 w 130"/>
              <a:gd name="T21" fmla="*/ 0 h 130"/>
              <a:gd name="T22" fmla="*/ 69 w 130"/>
              <a:gd name="T23" fmla="*/ 0 h 130"/>
              <a:gd name="T24" fmla="*/ 60 w 130"/>
              <a:gd name="T25" fmla="*/ 6 h 130"/>
              <a:gd name="T26" fmla="*/ 7 w 130"/>
              <a:gd name="T27" fmla="*/ 59 h 130"/>
              <a:gd name="T28" fmla="*/ 7 w 130"/>
              <a:gd name="T29" fmla="*/ 82 h 130"/>
              <a:gd name="T30" fmla="*/ 48 w 130"/>
              <a:gd name="T31" fmla="*/ 123 h 130"/>
              <a:gd name="T32" fmla="*/ 71 w 130"/>
              <a:gd name="T33" fmla="*/ 123 h 130"/>
              <a:gd name="T34" fmla="*/ 124 w 130"/>
              <a:gd name="T35" fmla="*/ 70 h 130"/>
              <a:gd name="T36" fmla="*/ 130 w 130"/>
              <a:gd name="T37" fmla="*/ 61 h 130"/>
              <a:gd name="T38" fmla="*/ 130 w 130"/>
              <a:gd name="T39" fmla="*/ 8 h 130"/>
              <a:gd name="T40" fmla="*/ 122 w 130"/>
              <a:gd name="T41" fmla="*/ 0 h 130"/>
              <a:gd name="T42" fmla="*/ 66 w 130"/>
              <a:gd name="T43" fmla="*/ 117 h 130"/>
              <a:gd name="T44" fmla="*/ 54 w 130"/>
              <a:gd name="T45" fmla="*/ 117 h 130"/>
              <a:gd name="T46" fmla="*/ 13 w 130"/>
              <a:gd name="T47" fmla="*/ 76 h 130"/>
              <a:gd name="T48" fmla="*/ 13 w 130"/>
              <a:gd name="T49" fmla="*/ 65 h 130"/>
              <a:gd name="T50" fmla="*/ 19 w 130"/>
              <a:gd name="T51" fmla="*/ 59 h 130"/>
              <a:gd name="T52" fmla="*/ 71 w 130"/>
              <a:gd name="T53" fmla="*/ 111 h 130"/>
              <a:gd name="T54" fmla="*/ 66 w 130"/>
              <a:gd name="T55" fmla="*/ 117 h 130"/>
              <a:gd name="T56" fmla="*/ 122 w 130"/>
              <a:gd name="T57" fmla="*/ 57 h 130"/>
              <a:gd name="T58" fmla="*/ 118 w 130"/>
              <a:gd name="T59" fmla="*/ 65 h 130"/>
              <a:gd name="T60" fmla="*/ 77 w 130"/>
              <a:gd name="T61" fmla="*/ 106 h 130"/>
              <a:gd name="T62" fmla="*/ 25 w 130"/>
              <a:gd name="T63" fmla="*/ 53 h 130"/>
              <a:gd name="T64" fmla="*/ 66 w 130"/>
              <a:gd name="T65" fmla="*/ 12 h 130"/>
              <a:gd name="T66" fmla="*/ 73 w 130"/>
              <a:gd name="T67" fmla="*/ 8 h 130"/>
              <a:gd name="T68" fmla="*/ 119 w 130"/>
              <a:gd name="T69" fmla="*/ 8 h 130"/>
              <a:gd name="T70" fmla="*/ 122 w 130"/>
              <a:gd name="T71" fmla="*/ 11 h 130"/>
              <a:gd name="T72" fmla="*/ 122 w 130"/>
              <a:gd name="T73"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130">
                <a:moveTo>
                  <a:pt x="80" y="27"/>
                </a:moveTo>
                <a:cubicBezTo>
                  <a:pt x="74" y="33"/>
                  <a:pt x="74" y="43"/>
                  <a:pt x="80" y="50"/>
                </a:cubicBezTo>
                <a:cubicBezTo>
                  <a:pt x="87" y="56"/>
                  <a:pt x="97" y="56"/>
                  <a:pt x="104" y="50"/>
                </a:cubicBezTo>
                <a:cubicBezTo>
                  <a:pt x="110" y="43"/>
                  <a:pt x="110" y="33"/>
                  <a:pt x="104" y="27"/>
                </a:cubicBezTo>
                <a:cubicBezTo>
                  <a:pt x="97" y="20"/>
                  <a:pt x="87" y="20"/>
                  <a:pt x="80" y="27"/>
                </a:cubicBezTo>
                <a:close/>
                <a:moveTo>
                  <a:pt x="98" y="44"/>
                </a:moveTo>
                <a:cubicBezTo>
                  <a:pt x="95" y="47"/>
                  <a:pt x="89" y="47"/>
                  <a:pt x="86" y="44"/>
                </a:cubicBezTo>
                <a:cubicBezTo>
                  <a:pt x="83" y="41"/>
                  <a:pt x="83" y="36"/>
                  <a:pt x="86" y="32"/>
                </a:cubicBezTo>
                <a:cubicBezTo>
                  <a:pt x="89" y="29"/>
                  <a:pt x="95" y="29"/>
                  <a:pt x="98" y="32"/>
                </a:cubicBezTo>
                <a:cubicBezTo>
                  <a:pt x="101" y="36"/>
                  <a:pt x="101" y="41"/>
                  <a:pt x="98" y="44"/>
                </a:cubicBezTo>
                <a:close/>
                <a:moveTo>
                  <a:pt x="122" y="0"/>
                </a:moveTo>
                <a:cubicBezTo>
                  <a:pt x="69" y="0"/>
                  <a:pt x="69" y="0"/>
                  <a:pt x="69" y="0"/>
                </a:cubicBezTo>
                <a:cubicBezTo>
                  <a:pt x="64" y="0"/>
                  <a:pt x="64" y="2"/>
                  <a:pt x="60" y="6"/>
                </a:cubicBezTo>
                <a:cubicBezTo>
                  <a:pt x="7" y="59"/>
                  <a:pt x="7" y="59"/>
                  <a:pt x="7" y="59"/>
                </a:cubicBezTo>
                <a:cubicBezTo>
                  <a:pt x="0" y="65"/>
                  <a:pt x="0" y="76"/>
                  <a:pt x="7" y="82"/>
                </a:cubicBezTo>
                <a:cubicBezTo>
                  <a:pt x="48" y="123"/>
                  <a:pt x="48" y="123"/>
                  <a:pt x="48" y="123"/>
                </a:cubicBezTo>
                <a:cubicBezTo>
                  <a:pt x="54" y="130"/>
                  <a:pt x="65" y="130"/>
                  <a:pt x="71" y="123"/>
                </a:cubicBezTo>
                <a:cubicBezTo>
                  <a:pt x="124" y="70"/>
                  <a:pt x="124" y="70"/>
                  <a:pt x="124" y="70"/>
                </a:cubicBezTo>
                <a:cubicBezTo>
                  <a:pt x="128" y="67"/>
                  <a:pt x="130" y="65"/>
                  <a:pt x="130" y="61"/>
                </a:cubicBezTo>
                <a:cubicBezTo>
                  <a:pt x="130" y="8"/>
                  <a:pt x="130" y="8"/>
                  <a:pt x="130" y="8"/>
                </a:cubicBezTo>
                <a:cubicBezTo>
                  <a:pt x="130" y="3"/>
                  <a:pt x="127" y="0"/>
                  <a:pt x="122" y="0"/>
                </a:cubicBezTo>
                <a:close/>
                <a:moveTo>
                  <a:pt x="66" y="117"/>
                </a:moveTo>
                <a:cubicBezTo>
                  <a:pt x="62" y="120"/>
                  <a:pt x="57" y="120"/>
                  <a:pt x="54" y="117"/>
                </a:cubicBezTo>
                <a:cubicBezTo>
                  <a:pt x="13" y="76"/>
                  <a:pt x="13" y="76"/>
                  <a:pt x="13" y="76"/>
                </a:cubicBezTo>
                <a:cubicBezTo>
                  <a:pt x="9" y="73"/>
                  <a:pt x="9" y="68"/>
                  <a:pt x="13" y="65"/>
                </a:cubicBezTo>
                <a:cubicBezTo>
                  <a:pt x="19" y="59"/>
                  <a:pt x="19" y="59"/>
                  <a:pt x="19" y="59"/>
                </a:cubicBezTo>
                <a:cubicBezTo>
                  <a:pt x="71" y="111"/>
                  <a:pt x="71" y="111"/>
                  <a:pt x="71" y="111"/>
                </a:cubicBezTo>
                <a:lnTo>
                  <a:pt x="66" y="117"/>
                </a:lnTo>
                <a:close/>
                <a:moveTo>
                  <a:pt x="122" y="57"/>
                </a:moveTo>
                <a:cubicBezTo>
                  <a:pt x="122" y="59"/>
                  <a:pt x="120" y="62"/>
                  <a:pt x="118" y="65"/>
                </a:cubicBezTo>
                <a:cubicBezTo>
                  <a:pt x="77" y="106"/>
                  <a:pt x="77" y="106"/>
                  <a:pt x="77" y="106"/>
                </a:cubicBezTo>
                <a:cubicBezTo>
                  <a:pt x="25" y="53"/>
                  <a:pt x="25" y="53"/>
                  <a:pt x="25" y="53"/>
                </a:cubicBezTo>
                <a:cubicBezTo>
                  <a:pt x="66" y="12"/>
                  <a:pt x="66" y="12"/>
                  <a:pt x="66" y="12"/>
                </a:cubicBezTo>
                <a:cubicBezTo>
                  <a:pt x="67" y="10"/>
                  <a:pt x="70" y="8"/>
                  <a:pt x="73" y="8"/>
                </a:cubicBezTo>
                <a:cubicBezTo>
                  <a:pt x="119" y="8"/>
                  <a:pt x="119" y="8"/>
                  <a:pt x="119" y="8"/>
                </a:cubicBezTo>
                <a:cubicBezTo>
                  <a:pt x="121" y="8"/>
                  <a:pt x="122" y="9"/>
                  <a:pt x="122" y="11"/>
                </a:cubicBezTo>
                <a:lnTo>
                  <a:pt x="122" y="57"/>
                </a:lnTo>
                <a:close/>
              </a:path>
            </a:pathLst>
          </a:custGeom>
          <a:solidFill>
            <a:schemeClr val="accent1"/>
          </a:solidFill>
          <a:ln w="0">
            <a:noFill/>
          </a:ln>
        </p:spPr>
        <p:txBody>
          <a:bodyPr vert="horz" wrap="square" lIns="91440" tIns="45720" rIns="91440" bIns="45720" numCol="1" anchor="t" anchorCtr="0" compatLnSpc="1">
            <a:prstTxWarp prst="textNoShape">
              <a:avLst/>
            </a:prstTxWarp>
          </a:bodyPr>
          <a:lstStyle/>
          <a:p>
            <a:endParaRPr lang="en-US" altLang="zh-CN">
              <a:solidFill>
                <a:prstClr val="black"/>
              </a:solidFill>
              <a:latin typeface="宋体" panose="02010600030101010101" pitchFamily="2" charset="-122"/>
            </a:endParaRPr>
          </a:p>
        </p:txBody>
      </p:sp>
      <p:sp>
        <p:nvSpPr>
          <p:cNvPr id="19" name="矩形 16"/>
          <p:cNvSpPr/>
          <p:nvPr/>
        </p:nvSpPr>
        <p:spPr>
          <a:xfrm>
            <a:off x="3682238" y="2591328"/>
            <a:ext cx="8090147" cy="338422"/>
          </a:xfrm>
          <a:prstGeom prst="rect">
            <a:avLst/>
          </a:prstGeom>
          <a:noFill/>
        </p:spPr>
        <p:txBody>
          <a:bodyPr wrap="square">
            <a:spAutoFit/>
          </a:bodyPr>
          <a:lstStyle/>
          <a:p>
            <a:r>
              <a:rPr lang="en-US" altLang="zh-CN" sz="1599" b="1" u="sng">
                <a:solidFill>
                  <a:srgbClr val="44546A"/>
                </a:solidFill>
                <a:latin typeface="Arial" panose="020B0604020202020204" pitchFamily="34" charset="0"/>
                <a:cs typeface="Arial" panose="020B0604020202020204" pitchFamily="34" charset="0"/>
              </a:rPr>
              <a:t>Outstanding contributions</a:t>
            </a:r>
          </a:p>
        </p:txBody>
      </p:sp>
      <p:sp>
        <p:nvSpPr>
          <p:cNvPr id="20" name="矩形 17"/>
          <p:cNvSpPr/>
          <p:nvPr/>
        </p:nvSpPr>
        <p:spPr>
          <a:xfrm>
            <a:off x="3608739" y="4820227"/>
            <a:ext cx="8043763" cy="338422"/>
          </a:xfrm>
          <a:prstGeom prst="rect">
            <a:avLst/>
          </a:prstGeom>
          <a:noFill/>
        </p:spPr>
        <p:txBody>
          <a:bodyPr wrap="square">
            <a:spAutoFit/>
          </a:bodyPr>
          <a:lstStyle/>
          <a:p>
            <a:r>
              <a:rPr lang="en-US" altLang="zh-CN" sz="1599" b="1" u="sng">
                <a:solidFill>
                  <a:srgbClr val="44546A"/>
                </a:solidFill>
                <a:latin typeface="Arial" panose="020B0604020202020204" pitchFamily="34" charset="0"/>
                <a:cs typeface="Arial" panose="020B0604020202020204" pitchFamily="34" charset="0"/>
              </a:rPr>
              <a:t>Ready for Support</a:t>
            </a:r>
          </a:p>
        </p:txBody>
      </p:sp>
      <p:sp>
        <p:nvSpPr>
          <p:cNvPr id="21" name="文本框 26"/>
          <p:cNvSpPr txBox="1"/>
          <p:nvPr/>
        </p:nvSpPr>
        <p:spPr>
          <a:xfrm>
            <a:off x="3332860" y="5201863"/>
            <a:ext cx="8557131" cy="1246495"/>
          </a:xfrm>
          <a:prstGeom prst="rect">
            <a:avLst/>
          </a:prstGeom>
          <a:noFill/>
        </p:spPr>
        <p:txBody>
          <a:bodyPr wrap="square" rtlCol="0">
            <a:spAutoFit/>
          </a:bodyPr>
          <a:lstStyle>
            <a:defPPr>
              <a:defRPr lang="zh-CN"/>
            </a:defPPr>
            <a:lvl1pPr marL="342626" indent="-228418">
              <a:spcAft>
                <a:spcPts val="600"/>
              </a:spcAft>
              <a:buFontTx/>
              <a:buAutoNum type="arabicPeriod"/>
              <a:defRPr sz="1200">
                <a:solidFill>
                  <a:prstClr val="black"/>
                </a:solidFill>
                <a:latin typeface="Arial" panose="020B0604020202020204" pitchFamily="34" charset="0"/>
                <a:ea typeface="微软雅黑" panose="020B0503020204020204" pitchFamily="34" charset="-122"/>
                <a:cs typeface="Arial" panose="020B0604020202020204" pitchFamily="34" charset="0"/>
              </a:defRPr>
            </a:lvl1pPr>
          </a:lstStyle>
          <a:p>
            <a:r>
              <a:rPr lang="en-US" altLang="zh-CN"/>
              <a:t>Well versed in the state of the art and the state of the practice in big data, AI, and cloud</a:t>
            </a:r>
          </a:p>
          <a:p>
            <a:r>
              <a:rPr lang="en-US" altLang="zh-CN"/>
              <a:t>Extensive experience in strategy planning and execution, idea generation and innovation leadership, customer engagements, and C-suite executive interactions</a:t>
            </a:r>
          </a:p>
          <a:p>
            <a:r>
              <a:rPr lang="en-US" altLang="zh-CN"/>
              <a:t>Internationally recognized technology leader, frequent keynote speakers in international forums</a:t>
            </a:r>
          </a:p>
          <a:p>
            <a:r>
              <a:rPr lang="en-US" altLang="zh-CN"/>
              <a:t>US citizen, fluent English and Chinese</a:t>
            </a:r>
          </a:p>
        </p:txBody>
      </p:sp>
      <p:sp>
        <p:nvSpPr>
          <p:cNvPr id="29" name="文本框 27"/>
          <p:cNvSpPr txBox="1"/>
          <p:nvPr/>
        </p:nvSpPr>
        <p:spPr>
          <a:xfrm>
            <a:off x="3315335" y="3010650"/>
            <a:ext cx="8043763" cy="1762021"/>
          </a:xfrm>
          <a:prstGeom prst="rect">
            <a:avLst/>
          </a:prstGeom>
          <a:noFill/>
        </p:spPr>
        <p:txBody>
          <a:bodyPr wrap="square" rtlCol="0">
            <a:spAutoFit/>
          </a:bodyPr>
          <a:lstStyle/>
          <a:p>
            <a:pPr marL="342626" indent="-228418">
              <a:spcAft>
                <a:spcPts val="300"/>
              </a:spcAft>
              <a:buFontTx/>
              <a:buAutoNum type="arabicPeriod"/>
            </a:pPr>
            <a:r>
              <a:rPr lang="en-US" altLang="zh-CN" sz="1200">
                <a:solidFill>
                  <a:prstClr val="black"/>
                </a:solidFill>
                <a:latin typeface="Arial" panose="020B0604020202020204" pitchFamily="34" charset="0"/>
                <a:ea typeface="微软雅黑" panose="020B0503020204020204" pitchFamily="34" charset="-122"/>
                <a:cs typeface="Arial" panose="020B0604020202020204" pitchFamily="34" charset="0"/>
              </a:rPr>
              <a:t>VP and CTO of AI and Data Infrastructure at Futurewei</a:t>
            </a:r>
          </a:p>
          <a:p>
            <a:pPr marL="342626" indent="-228418">
              <a:spcAft>
                <a:spcPts val="300"/>
              </a:spcAft>
              <a:buFontTx/>
              <a:buAutoNum type="arabicPeriod"/>
            </a:pPr>
            <a:r>
              <a:rPr lang="en-US" altLang="zh-CN" sz="1200">
                <a:solidFill>
                  <a:prstClr val="black"/>
                </a:solidFill>
                <a:latin typeface="Arial" panose="020B0604020202020204" pitchFamily="34" charset="0"/>
                <a:ea typeface="微软雅黑" panose="020B0503020204020204" pitchFamily="34" charset="-122"/>
                <a:cs typeface="Arial" panose="020B0604020202020204" pitchFamily="34" charset="0"/>
              </a:rPr>
              <a:t>Formerly Director and CTO of IBM Watson Health Cloud, IBM Distinguished Engineer, IBM Master Inventor</a:t>
            </a:r>
          </a:p>
          <a:p>
            <a:pPr marL="342626" indent="-228418">
              <a:spcAft>
                <a:spcPts val="300"/>
              </a:spcAft>
              <a:buFontTx/>
              <a:buAutoNum type="arabicPeriod"/>
            </a:pPr>
            <a:r>
              <a:rPr lang="en-US" altLang="zh-CN" sz="1200">
                <a:solidFill>
                  <a:prstClr val="black"/>
                </a:solidFill>
                <a:latin typeface="Arial" panose="020B0604020202020204" pitchFamily="34" charset="0"/>
                <a:ea typeface="微软雅黑" panose="020B0503020204020204" pitchFamily="34" charset="-122"/>
                <a:cs typeface="Arial" panose="020B0604020202020204" pitchFamily="34" charset="0"/>
              </a:rPr>
              <a:t>Fellow of the IEEE, Past Editor-in-Chief of IEEE Transactions on Cloud Computing, Past Chair of IEEE Technical Committee on Business Informatics and Systems</a:t>
            </a:r>
          </a:p>
          <a:p>
            <a:pPr marL="342626" indent="-228418">
              <a:spcAft>
                <a:spcPts val="300"/>
              </a:spcAft>
              <a:buFontTx/>
              <a:buAutoNum type="arabicPeriod"/>
            </a:pPr>
            <a:r>
              <a:rPr lang="en-US" altLang="zh-CN" sz="1200">
                <a:solidFill>
                  <a:prstClr val="black"/>
                </a:solidFill>
                <a:latin typeface="Arial" panose="020B0604020202020204" pitchFamily="34" charset="0"/>
                <a:ea typeface="微软雅黑" panose="020B0503020204020204" pitchFamily="34" charset="-122"/>
                <a:cs typeface="Arial" panose="020B0604020202020204" pitchFamily="34" charset="0"/>
              </a:rPr>
              <a:t>Recipient of the prestigious IEEE Computer Society Technical Achievement Award</a:t>
            </a:r>
          </a:p>
          <a:p>
            <a:pPr marL="342626" indent="-228418">
              <a:spcAft>
                <a:spcPts val="300"/>
              </a:spcAft>
              <a:buFontTx/>
              <a:buAutoNum type="arabicPeriod"/>
            </a:pPr>
            <a:r>
              <a:rPr lang="en-US" altLang="zh-CN" sz="1200">
                <a:solidFill>
                  <a:prstClr val="black"/>
                </a:solidFill>
                <a:latin typeface="Arial" panose="020B0604020202020204" pitchFamily="34" charset="0"/>
                <a:ea typeface="微软雅黑" panose="020B0503020204020204" pitchFamily="34" charset="-122"/>
                <a:cs typeface="Arial" panose="020B0604020202020204" pitchFamily="34" charset="0"/>
              </a:rPr>
              <a:t>Honorary professor titles at Hong Kong University of Science and Technology, Huazhong University of Science and Technology, Fudan University, Sun </a:t>
            </a:r>
            <a:r>
              <a:rPr lang="en-US" altLang="zh-CN" sz="1200" err="1">
                <a:solidFill>
                  <a:prstClr val="black"/>
                </a:solidFill>
                <a:latin typeface="Arial" panose="020B0604020202020204" pitchFamily="34" charset="0"/>
                <a:ea typeface="微软雅黑" panose="020B0503020204020204" pitchFamily="34" charset="-122"/>
                <a:cs typeface="Arial" panose="020B0604020202020204" pitchFamily="34" charset="0"/>
              </a:rPr>
              <a:t>Yat</a:t>
            </a:r>
            <a:r>
              <a:rPr lang="en-US" altLang="zh-CN" sz="1200">
                <a:solidFill>
                  <a:prstClr val="black"/>
                </a:solidFill>
                <a:latin typeface="Arial" panose="020B0604020202020204" pitchFamily="34" charset="0"/>
                <a:ea typeface="微软雅黑" panose="020B0503020204020204" pitchFamily="34" charset="-122"/>
                <a:cs typeface="Arial" panose="020B0604020202020204" pitchFamily="34" charset="0"/>
              </a:rPr>
              <a:t>-Sen University, and Hong Kong Polytechnic University</a:t>
            </a:r>
          </a:p>
          <a:p>
            <a:pPr marL="342626" indent="-228418">
              <a:spcAft>
                <a:spcPts val="300"/>
              </a:spcAft>
              <a:buFontTx/>
              <a:buAutoNum type="arabicPeriod"/>
            </a:pPr>
            <a:r>
              <a:rPr lang="en-US" altLang="zh-CN" sz="1200">
                <a:solidFill>
                  <a:prstClr val="black"/>
                </a:solidFill>
                <a:latin typeface="Arial" panose="020B0604020202020204" pitchFamily="34" charset="0"/>
                <a:ea typeface="微软雅黑" panose="020B0503020204020204" pitchFamily="34" charset="-122"/>
                <a:cs typeface="Arial" panose="020B0604020202020204" pitchFamily="34" charset="0"/>
              </a:rPr>
              <a:t>Author of 80+ patents</a:t>
            </a:r>
          </a:p>
        </p:txBody>
      </p:sp>
      <p:sp>
        <p:nvSpPr>
          <p:cNvPr id="31" name="Freeform 29"/>
          <p:cNvSpPr>
            <a:spLocks noEditPoints="1"/>
          </p:cNvSpPr>
          <p:nvPr/>
        </p:nvSpPr>
        <p:spPr bwMode="auto">
          <a:xfrm>
            <a:off x="3299969" y="2588783"/>
            <a:ext cx="308770" cy="292063"/>
          </a:xfrm>
          <a:custGeom>
            <a:avLst/>
            <a:gdLst>
              <a:gd name="T0" fmla="*/ 80 w 130"/>
              <a:gd name="T1" fmla="*/ 27 h 130"/>
              <a:gd name="T2" fmla="*/ 80 w 130"/>
              <a:gd name="T3" fmla="*/ 50 h 130"/>
              <a:gd name="T4" fmla="*/ 104 w 130"/>
              <a:gd name="T5" fmla="*/ 50 h 130"/>
              <a:gd name="T6" fmla="*/ 104 w 130"/>
              <a:gd name="T7" fmla="*/ 27 h 130"/>
              <a:gd name="T8" fmla="*/ 80 w 130"/>
              <a:gd name="T9" fmla="*/ 27 h 130"/>
              <a:gd name="T10" fmla="*/ 98 w 130"/>
              <a:gd name="T11" fmla="*/ 44 h 130"/>
              <a:gd name="T12" fmla="*/ 86 w 130"/>
              <a:gd name="T13" fmla="*/ 44 h 130"/>
              <a:gd name="T14" fmla="*/ 86 w 130"/>
              <a:gd name="T15" fmla="*/ 32 h 130"/>
              <a:gd name="T16" fmla="*/ 98 w 130"/>
              <a:gd name="T17" fmla="*/ 32 h 130"/>
              <a:gd name="T18" fmla="*/ 98 w 130"/>
              <a:gd name="T19" fmla="*/ 44 h 130"/>
              <a:gd name="T20" fmla="*/ 122 w 130"/>
              <a:gd name="T21" fmla="*/ 0 h 130"/>
              <a:gd name="T22" fmla="*/ 69 w 130"/>
              <a:gd name="T23" fmla="*/ 0 h 130"/>
              <a:gd name="T24" fmla="*/ 60 w 130"/>
              <a:gd name="T25" fmla="*/ 6 h 130"/>
              <a:gd name="T26" fmla="*/ 7 w 130"/>
              <a:gd name="T27" fmla="*/ 59 h 130"/>
              <a:gd name="T28" fmla="*/ 7 w 130"/>
              <a:gd name="T29" fmla="*/ 82 h 130"/>
              <a:gd name="T30" fmla="*/ 48 w 130"/>
              <a:gd name="T31" fmla="*/ 123 h 130"/>
              <a:gd name="T32" fmla="*/ 71 w 130"/>
              <a:gd name="T33" fmla="*/ 123 h 130"/>
              <a:gd name="T34" fmla="*/ 124 w 130"/>
              <a:gd name="T35" fmla="*/ 70 h 130"/>
              <a:gd name="T36" fmla="*/ 130 w 130"/>
              <a:gd name="T37" fmla="*/ 61 h 130"/>
              <a:gd name="T38" fmla="*/ 130 w 130"/>
              <a:gd name="T39" fmla="*/ 8 h 130"/>
              <a:gd name="T40" fmla="*/ 122 w 130"/>
              <a:gd name="T41" fmla="*/ 0 h 130"/>
              <a:gd name="T42" fmla="*/ 66 w 130"/>
              <a:gd name="T43" fmla="*/ 117 h 130"/>
              <a:gd name="T44" fmla="*/ 54 w 130"/>
              <a:gd name="T45" fmla="*/ 117 h 130"/>
              <a:gd name="T46" fmla="*/ 13 w 130"/>
              <a:gd name="T47" fmla="*/ 76 h 130"/>
              <a:gd name="T48" fmla="*/ 13 w 130"/>
              <a:gd name="T49" fmla="*/ 65 h 130"/>
              <a:gd name="T50" fmla="*/ 19 w 130"/>
              <a:gd name="T51" fmla="*/ 59 h 130"/>
              <a:gd name="T52" fmla="*/ 71 w 130"/>
              <a:gd name="T53" fmla="*/ 111 h 130"/>
              <a:gd name="T54" fmla="*/ 66 w 130"/>
              <a:gd name="T55" fmla="*/ 117 h 130"/>
              <a:gd name="T56" fmla="*/ 122 w 130"/>
              <a:gd name="T57" fmla="*/ 57 h 130"/>
              <a:gd name="T58" fmla="*/ 118 w 130"/>
              <a:gd name="T59" fmla="*/ 65 h 130"/>
              <a:gd name="T60" fmla="*/ 77 w 130"/>
              <a:gd name="T61" fmla="*/ 106 h 130"/>
              <a:gd name="T62" fmla="*/ 25 w 130"/>
              <a:gd name="T63" fmla="*/ 53 h 130"/>
              <a:gd name="T64" fmla="*/ 66 w 130"/>
              <a:gd name="T65" fmla="*/ 12 h 130"/>
              <a:gd name="T66" fmla="*/ 73 w 130"/>
              <a:gd name="T67" fmla="*/ 8 h 130"/>
              <a:gd name="T68" fmla="*/ 119 w 130"/>
              <a:gd name="T69" fmla="*/ 8 h 130"/>
              <a:gd name="T70" fmla="*/ 122 w 130"/>
              <a:gd name="T71" fmla="*/ 11 h 130"/>
              <a:gd name="T72" fmla="*/ 122 w 130"/>
              <a:gd name="T73"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130">
                <a:moveTo>
                  <a:pt x="80" y="27"/>
                </a:moveTo>
                <a:cubicBezTo>
                  <a:pt x="74" y="33"/>
                  <a:pt x="74" y="43"/>
                  <a:pt x="80" y="50"/>
                </a:cubicBezTo>
                <a:cubicBezTo>
                  <a:pt x="87" y="56"/>
                  <a:pt x="97" y="56"/>
                  <a:pt x="104" y="50"/>
                </a:cubicBezTo>
                <a:cubicBezTo>
                  <a:pt x="110" y="43"/>
                  <a:pt x="110" y="33"/>
                  <a:pt x="104" y="27"/>
                </a:cubicBezTo>
                <a:cubicBezTo>
                  <a:pt x="97" y="20"/>
                  <a:pt x="87" y="20"/>
                  <a:pt x="80" y="27"/>
                </a:cubicBezTo>
                <a:close/>
                <a:moveTo>
                  <a:pt x="98" y="44"/>
                </a:moveTo>
                <a:cubicBezTo>
                  <a:pt x="95" y="47"/>
                  <a:pt x="89" y="47"/>
                  <a:pt x="86" y="44"/>
                </a:cubicBezTo>
                <a:cubicBezTo>
                  <a:pt x="83" y="41"/>
                  <a:pt x="83" y="36"/>
                  <a:pt x="86" y="32"/>
                </a:cubicBezTo>
                <a:cubicBezTo>
                  <a:pt x="89" y="29"/>
                  <a:pt x="95" y="29"/>
                  <a:pt x="98" y="32"/>
                </a:cubicBezTo>
                <a:cubicBezTo>
                  <a:pt x="101" y="36"/>
                  <a:pt x="101" y="41"/>
                  <a:pt x="98" y="44"/>
                </a:cubicBezTo>
                <a:close/>
                <a:moveTo>
                  <a:pt x="122" y="0"/>
                </a:moveTo>
                <a:cubicBezTo>
                  <a:pt x="69" y="0"/>
                  <a:pt x="69" y="0"/>
                  <a:pt x="69" y="0"/>
                </a:cubicBezTo>
                <a:cubicBezTo>
                  <a:pt x="64" y="0"/>
                  <a:pt x="64" y="2"/>
                  <a:pt x="60" y="6"/>
                </a:cubicBezTo>
                <a:cubicBezTo>
                  <a:pt x="7" y="59"/>
                  <a:pt x="7" y="59"/>
                  <a:pt x="7" y="59"/>
                </a:cubicBezTo>
                <a:cubicBezTo>
                  <a:pt x="0" y="65"/>
                  <a:pt x="0" y="76"/>
                  <a:pt x="7" y="82"/>
                </a:cubicBezTo>
                <a:cubicBezTo>
                  <a:pt x="48" y="123"/>
                  <a:pt x="48" y="123"/>
                  <a:pt x="48" y="123"/>
                </a:cubicBezTo>
                <a:cubicBezTo>
                  <a:pt x="54" y="130"/>
                  <a:pt x="65" y="130"/>
                  <a:pt x="71" y="123"/>
                </a:cubicBezTo>
                <a:cubicBezTo>
                  <a:pt x="124" y="70"/>
                  <a:pt x="124" y="70"/>
                  <a:pt x="124" y="70"/>
                </a:cubicBezTo>
                <a:cubicBezTo>
                  <a:pt x="128" y="67"/>
                  <a:pt x="130" y="65"/>
                  <a:pt x="130" y="61"/>
                </a:cubicBezTo>
                <a:cubicBezTo>
                  <a:pt x="130" y="8"/>
                  <a:pt x="130" y="8"/>
                  <a:pt x="130" y="8"/>
                </a:cubicBezTo>
                <a:cubicBezTo>
                  <a:pt x="130" y="3"/>
                  <a:pt x="127" y="0"/>
                  <a:pt x="122" y="0"/>
                </a:cubicBezTo>
                <a:close/>
                <a:moveTo>
                  <a:pt x="66" y="117"/>
                </a:moveTo>
                <a:cubicBezTo>
                  <a:pt x="62" y="120"/>
                  <a:pt x="57" y="120"/>
                  <a:pt x="54" y="117"/>
                </a:cubicBezTo>
                <a:cubicBezTo>
                  <a:pt x="13" y="76"/>
                  <a:pt x="13" y="76"/>
                  <a:pt x="13" y="76"/>
                </a:cubicBezTo>
                <a:cubicBezTo>
                  <a:pt x="9" y="73"/>
                  <a:pt x="9" y="68"/>
                  <a:pt x="13" y="65"/>
                </a:cubicBezTo>
                <a:cubicBezTo>
                  <a:pt x="19" y="59"/>
                  <a:pt x="19" y="59"/>
                  <a:pt x="19" y="59"/>
                </a:cubicBezTo>
                <a:cubicBezTo>
                  <a:pt x="71" y="111"/>
                  <a:pt x="71" y="111"/>
                  <a:pt x="71" y="111"/>
                </a:cubicBezTo>
                <a:lnTo>
                  <a:pt x="66" y="117"/>
                </a:lnTo>
                <a:close/>
                <a:moveTo>
                  <a:pt x="122" y="57"/>
                </a:moveTo>
                <a:cubicBezTo>
                  <a:pt x="122" y="59"/>
                  <a:pt x="120" y="62"/>
                  <a:pt x="118" y="65"/>
                </a:cubicBezTo>
                <a:cubicBezTo>
                  <a:pt x="77" y="106"/>
                  <a:pt x="77" y="106"/>
                  <a:pt x="77" y="106"/>
                </a:cubicBezTo>
                <a:cubicBezTo>
                  <a:pt x="25" y="53"/>
                  <a:pt x="25" y="53"/>
                  <a:pt x="25" y="53"/>
                </a:cubicBezTo>
                <a:cubicBezTo>
                  <a:pt x="66" y="12"/>
                  <a:pt x="66" y="12"/>
                  <a:pt x="66" y="12"/>
                </a:cubicBezTo>
                <a:cubicBezTo>
                  <a:pt x="67" y="10"/>
                  <a:pt x="70" y="8"/>
                  <a:pt x="73" y="8"/>
                </a:cubicBezTo>
                <a:cubicBezTo>
                  <a:pt x="119" y="8"/>
                  <a:pt x="119" y="8"/>
                  <a:pt x="119" y="8"/>
                </a:cubicBezTo>
                <a:cubicBezTo>
                  <a:pt x="121" y="8"/>
                  <a:pt x="122" y="9"/>
                  <a:pt x="122" y="11"/>
                </a:cubicBezTo>
                <a:lnTo>
                  <a:pt x="122" y="57"/>
                </a:lnTo>
                <a:close/>
              </a:path>
            </a:pathLst>
          </a:custGeom>
          <a:solidFill>
            <a:schemeClr val="accent1"/>
          </a:solidFill>
          <a:ln w="0">
            <a:noFill/>
          </a:ln>
        </p:spPr>
        <p:txBody>
          <a:bodyPr vert="horz" wrap="square" lIns="91440" tIns="45720" rIns="91440" bIns="45720" numCol="1" anchor="t" anchorCtr="0" compatLnSpc="1">
            <a:prstTxWarp prst="textNoShape">
              <a:avLst/>
            </a:prstTxWarp>
          </a:bodyPr>
          <a:lstStyle/>
          <a:p>
            <a:endParaRPr lang="en-US" altLang="zh-CN">
              <a:solidFill>
                <a:prstClr val="black"/>
              </a:solidFill>
              <a:latin typeface="宋体" panose="02010600030101010101" pitchFamily="2" charset="-122"/>
            </a:endParaRPr>
          </a:p>
        </p:txBody>
      </p:sp>
      <p:sp>
        <p:nvSpPr>
          <p:cNvPr id="32" name="Freeform 31"/>
          <p:cNvSpPr>
            <a:spLocks noEditPoints="1"/>
          </p:cNvSpPr>
          <p:nvPr/>
        </p:nvSpPr>
        <p:spPr bwMode="auto">
          <a:xfrm>
            <a:off x="3321940" y="4851953"/>
            <a:ext cx="308770" cy="292063"/>
          </a:xfrm>
          <a:custGeom>
            <a:avLst/>
            <a:gdLst>
              <a:gd name="T0" fmla="*/ 80 w 130"/>
              <a:gd name="T1" fmla="*/ 27 h 130"/>
              <a:gd name="T2" fmla="*/ 80 w 130"/>
              <a:gd name="T3" fmla="*/ 50 h 130"/>
              <a:gd name="T4" fmla="*/ 104 w 130"/>
              <a:gd name="T5" fmla="*/ 50 h 130"/>
              <a:gd name="T6" fmla="*/ 104 w 130"/>
              <a:gd name="T7" fmla="*/ 27 h 130"/>
              <a:gd name="T8" fmla="*/ 80 w 130"/>
              <a:gd name="T9" fmla="*/ 27 h 130"/>
              <a:gd name="T10" fmla="*/ 98 w 130"/>
              <a:gd name="T11" fmla="*/ 44 h 130"/>
              <a:gd name="T12" fmla="*/ 86 w 130"/>
              <a:gd name="T13" fmla="*/ 44 h 130"/>
              <a:gd name="T14" fmla="*/ 86 w 130"/>
              <a:gd name="T15" fmla="*/ 32 h 130"/>
              <a:gd name="T16" fmla="*/ 98 w 130"/>
              <a:gd name="T17" fmla="*/ 32 h 130"/>
              <a:gd name="T18" fmla="*/ 98 w 130"/>
              <a:gd name="T19" fmla="*/ 44 h 130"/>
              <a:gd name="T20" fmla="*/ 122 w 130"/>
              <a:gd name="T21" fmla="*/ 0 h 130"/>
              <a:gd name="T22" fmla="*/ 69 w 130"/>
              <a:gd name="T23" fmla="*/ 0 h 130"/>
              <a:gd name="T24" fmla="*/ 60 w 130"/>
              <a:gd name="T25" fmla="*/ 6 h 130"/>
              <a:gd name="T26" fmla="*/ 7 w 130"/>
              <a:gd name="T27" fmla="*/ 59 h 130"/>
              <a:gd name="T28" fmla="*/ 7 w 130"/>
              <a:gd name="T29" fmla="*/ 82 h 130"/>
              <a:gd name="T30" fmla="*/ 48 w 130"/>
              <a:gd name="T31" fmla="*/ 123 h 130"/>
              <a:gd name="T32" fmla="*/ 71 w 130"/>
              <a:gd name="T33" fmla="*/ 123 h 130"/>
              <a:gd name="T34" fmla="*/ 124 w 130"/>
              <a:gd name="T35" fmla="*/ 70 h 130"/>
              <a:gd name="T36" fmla="*/ 130 w 130"/>
              <a:gd name="T37" fmla="*/ 61 h 130"/>
              <a:gd name="T38" fmla="*/ 130 w 130"/>
              <a:gd name="T39" fmla="*/ 8 h 130"/>
              <a:gd name="T40" fmla="*/ 122 w 130"/>
              <a:gd name="T41" fmla="*/ 0 h 130"/>
              <a:gd name="T42" fmla="*/ 66 w 130"/>
              <a:gd name="T43" fmla="*/ 117 h 130"/>
              <a:gd name="T44" fmla="*/ 54 w 130"/>
              <a:gd name="T45" fmla="*/ 117 h 130"/>
              <a:gd name="T46" fmla="*/ 13 w 130"/>
              <a:gd name="T47" fmla="*/ 76 h 130"/>
              <a:gd name="T48" fmla="*/ 13 w 130"/>
              <a:gd name="T49" fmla="*/ 65 h 130"/>
              <a:gd name="T50" fmla="*/ 19 w 130"/>
              <a:gd name="T51" fmla="*/ 59 h 130"/>
              <a:gd name="T52" fmla="*/ 71 w 130"/>
              <a:gd name="T53" fmla="*/ 111 h 130"/>
              <a:gd name="T54" fmla="*/ 66 w 130"/>
              <a:gd name="T55" fmla="*/ 117 h 130"/>
              <a:gd name="T56" fmla="*/ 122 w 130"/>
              <a:gd name="T57" fmla="*/ 57 h 130"/>
              <a:gd name="T58" fmla="*/ 118 w 130"/>
              <a:gd name="T59" fmla="*/ 65 h 130"/>
              <a:gd name="T60" fmla="*/ 77 w 130"/>
              <a:gd name="T61" fmla="*/ 106 h 130"/>
              <a:gd name="T62" fmla="*/ 25 w 130"/>
              <a:gd name="T63" fmla="*/ 53 h 130"/>
              <a:gd name="T64" fmla="*/ 66 w 130"/>
              <a:gd name="T65" fmla="*/ 12 h 130"/>
              <a:gd name="T66" fmla="*/ 73 w 130"/>
              <a:gd name="T67" fmla="*/ 8 h 130"/>
              <a:gd name="T68" fmla="*/ 119 w 130"/>
              <a:gd name="T69" fmla="*/ 8 h 130"/>
              <a:gd name="T70" fmla="*/ 122 w 130"/>
              <a:gd name="T71" fmla="*/ 11 h 130"/>
              <a:gd name="T72" fmla="*/ 122 w 130"/>
              <a:gd name="T73"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130">
                <a:moveTo>
                  <a:pt x="80" y="27"/>
                </a:moveTo>
                <a:cubicBezTo>
                  <a:pt x="74" y="33"/>
                  <a:pt x="74" y="43"/>
                  <a:pt x="80" y="50"/>
                </a:cubicBezTo>
                <a:cubicBezTo>
                  <a:pt x="87" y="56"/>
                  <a:pt x="97" y="56"/>
                  <a:pt x="104" y="50"/>
                </a:cubicBezTo>
                <a:cubicBezTo>
                  <a:pt x="110" y="43"/>
                  <a:pt x="110" y="33"/>
                  <a:pt x="104" y="27"/>
                </a:cubicBezTo>
                <a:cubicBezTo>
                  <a:pt x="97" y="20"/>
                  <a:pt x="87" y="20"/>
                  <a:pt x="80" y="27"/>
                </a:cubicBezTo>
                <a:close/>
                <a:moveTo>
                  <a:pt x="98" y="44"/>
                </a:moveTo>
                <a:cubicBezTo>
                  <a:pt x="95" y="47"/>
                  <a:pt x="89" y="47"/>
                  <a:pt x="86" y="44"/>
                </a:cubicBezTo>
                <a:cubicBezTo>
                  <a:pt x="83" y="41"/>
                  <a:pt x="83" y="36"/>
                  <a:pt x="86" y="32"/>
                </a:cubicBezTo>
                <a:cubicBezTo>
                  <a:pt x="89" y="29"/>
                  <a:pt x="95" y="29"/>
                  <a:pt x="98" y="32"/>
                </a:cubicBezTo>
                <a:cubicBezTo>
                  <a:pt x="101" y="36"/>
                  <a:pt x="101" y="41"/>
                  <a:pt x="98" y="44"/>
                </a:cubicBezTo>
                <a:close/>
                <a:moveTo>
                  <a:pt x="122" y="0"/>
                </a:moveTo>
                <a:cubicBezTo>
                  <a:pt x="69" y="0"/>
                  <a:pt x="69" y="0"/>
                  <a:pt x="69" y="0"/>
                </a:cubicBezTo>
                <a:cubicBezTo>
                  <a:pt x="64" y="0"/>
                  <a:pt x="64" y="2"/>
                  <a:pt x="60" y="6"/>
                </a:cubicBezTo>
                <a:cubicBezTo>
                  <a:pt x="7" y="59"/>
                  <a:pt x="7" y="59"/>
                  <a:pt x="7" y="59"/>
                </a:cubicBezTo>
                <a:cubicBezTo>
                  <a:pt x="0" y="65"/>
                  <a:pt x="0" y="76"/>
                  <a:pt x="7" y="82"/>
                </a:cubicBezTo>
                <a:cubicBezTo>
                  <a:pt x="48" y="123"/>
                  <a:pt x="48" y="123"/>
                  <a:pt x="48" y="123"/>
                </a:cubicBezTo>
                <a:cubicBezTo>
                  <a:pt x="54" y="130"/>
                  <a:pt x="65" y="130"/>
                  <a:pt x="71" y="123"/>
                </a:cubicBezTo>
                <a:cubicBezTo>
                  <a:pt x="124" y="70"/>
                  <a:pt x="124" y="70"/>
                  <a:pt x="124" y="70"/>
                </a:cubicBezTo>
                <a:cubicBezTo>
                  <a:pt x="128" y="67"/>
                  <a:pt x="130" y="65"/>
                  <a:pt x="130" y="61"/>
                </a:cubicBezTo>
                <a:cubicBezTo>
                  <a:pt x="130" y="8"/>
                  <a:pt x="130" y="8"/>
                  <a:pt x="130" y="8"/>
                </a:cubicBezTo>
                <a:cubicBezTo>
                  <a:pt x="130" y="3"/>
                  <a:pt x="127" y="0"/>
                  <a:pt x="122" y="0"/>
                </a:cubicBezTo>
                <a:close/>
                <a:moveTo>
                  <a:pt x="66" y="117"/>
                </a:moveTo>
                <a:cubicBezTo>
                  <a:pt x="62" y="120"/>
                  <a:pt x="57" y="120"/>
                  <a:pt x="54" y="117"/>
                </a:cubicBezTo>
                <a:cubicBezTo>
                  <a:pt x="13" y="76"/>
                  <a:pt x="13" y="76"/>
                  <a:pt x="13" y="76"/>
                </a:cubicBezTo>
                <a:cubicBezTo>
                  <a:pt x="9" y="73"/>
                  <a:pt x="9" y="68"/>
                  <a:pt x="13" y="65"/>
                </a:cubicBezTo>
                <a:cubicBezTo>
                  <a:pt x="19" y="59"/>
                  <a:pt x="19" y="59"/>
                  <a:pt x="19" y="59"/>
                </a:cubicBezTo>
                <a:cubicBezTo>
                  <a:pt x="71" y="111"/>
                  <a:pt x="71" y="111"/>
                  <a:pt x="71" y="111"/>
                </a:cubicBezTo>
                <a:lnTo>
                  <a:pt x="66" y="117"/>
                </a:lnTo>
                <a:close/>
                <a:moveTo>
                  <a:pt x="122" y="57"/>
                </a:moveTo>
                <a:cubicBezTo>
                  <a:pt x="122" y="59"/>
                  <a:pt x="120" y="62"/>
                  <a:pt x="118" y="65"/>
                </a:cubicBezTo>
                <a:cubicBezTo>
                  <a:pt x="77" y="106"/>
                  <a:pt x="77" y="106"/>
                  <a:pt x="77" y="106"/>
                </a:cubicBezTo>
                <a:cubicBezTo>
                  <a:pt x="25" y="53"/>
                  <a:pt x="25" y="53"/>
                  <a:pt x="25" y="53"/>
                </a:cubicBezTo>
                <a:cubicBezTo>
                  <a:pt x="66" y="12"/>
                  <a:pt x="66" y="12"/>
                  <a:pt x="66" y="12"/>
                </a:cubicBezTo>
                <a:cubicBezTo>
                  <a:pt x="67" y="10"/>
                  <a:pt x="70" y="8"/>
                  <a:pt x="73" y="8"/>
                </a:cubicBezTo>
                <a:cubicBezTo>
                  <a:pt x="119" y="8"/>
                  <a:pt x="119" y="8"/>
                  <a:pt x="119" y="8"/>
                </a:cubicBezTo>
                <a:cubicBezTo>
                  <a:pt x="121" y="8"/>
                  <a:pt x="122" y="9"/>
                  <a:pt x="122" y="11"/>
                </a:cubicBezTo>
                <a:lnTo>
                  <a:pt x="122" y="57"/>
                </a:lnTo>
                <a:close/>
              </a:path>
            </a:pathLst>
          </a:custGeom>
          <a:solidFill>
            <a:schemeClr val="accent1"/>
          </a:solidFill>
          <a:ln w="0">
            <a:noFill/>
          </a:ln>
        </p:spPr>
        <p:txBody>
          <a:bodyPr vert="horz" wrap="square" lIns="91440" tIns="45720" rIns="91440" bIns="45720" numCol="1" anchor="t" anchorCtr="0" compatLnSpc="1">
            <a:prstTxWarp prst="textNoShape">
              <a:avLst/>
            </a:prstTxWarp>
          </a:bodyPr>
          <a:lstStyle/>
          <a:p>
            <a:endParaRPr lang="en-US" altLang="zh-CN">
              <a:solidFill>
                <a:prstClr val="black"/>
              </a:solidFill>
              <a:latin typeface="宋体" panose="02010600030101010101" pitchFamily="2" charset="-122"/>
            </a:endParaRPr>
          </a:p>
        </p:txBody>
      </p:sp>
      <p:pic>
        <p:nvPicPr>
          <p:cNvPr id="4" name="Picture 3" descr="A person wearing glasses and looking at the camera&#10;&#10;Description automatically generated">
            <a:extLst>
              <a:ext uri="{FF2B5EF4-FFF2-40B4-BE49-F238E27FC236}">
                <a16:creationId xmlns:a16="http://schemas.microsoft.com/office/drawing/2014/main" id="{E303654D-86B0-4BF4-8403-9B177EB439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447" y="330729"/>
            <a:ext cx="2706035" cy="2706035"/>
          </a:xfrm>
          <a:prstGeom prst="rect">
            <a:avLst/>
          </a:prstGeom>
        </p:spPr>
      </p:pic>
    </p:spTree>
    <p:extLst>
      <p:ext uri="{BB962C8B-B14F-4D97-AF65-F5344CB8AC3E}">
        <p14:creationId xmlns:p14="http://schemas.microsoft.com/office/powerpoint/2010/main" val="189272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16"/>
          <p:cNvSpPr>
            <a:spLocks noChangeArrowheads="1"/>
          </p:cNvSpPr>
          <p:nvPr/>
        </p:nvSpPr>
        <p:spPr bwMode="auto">
          <a:xfrm>
            <a:off x="3318369" y="349993"/>
            <a:ext cx="8626664" cy="6366493"/>
          </a:xfrm>
          <a:prstGeom prst="roundRect">
            <a:avLst>
              <a:gd name="adj" fmla="val 4690"/>
            </a:avLst>
          </a:prstGeom>
          <a:solidFill>
            <a:schemeClr val="accent1">
              <a:lumMod val="20000"/>
              <a:lumOff val="80000"/>
              <a:alpha val="7000"/>
            </a:schemeClr>
          </a:solidFill>
          <a:ln w="19050" cap="flat" cmpd="thickThin">
            <a:solidFill>
              <a:schemeClr val="accent5">
                <a:lumMod val="50000"/>
              </a:schemeClr>
            </a:solidFill>
            <a:prstDash val="dash"/>
            <a:bevel/>
            <a:headEnd type="none"/>
            <a:tailEnd w="med" len="lg"/>
          </a:ln>
          <a:effectLst>
            <a:outerShdw blurRad="152400" dist="38100" dir="2700000" sx="101000" sy="101000" algn="tl" rotWithShape="0">
              <a:schemeClr val="accent2">
                <a:alpha val="40000"/>
              </a:schemeClr>
            </a:outerShdw>
            <a:reflection stA="45000" endPos="0" dist="50800" dir="5400000" sy="-100000" algn="bl" rotWithShape="0"/>
          </a:effectLst>
        </p:spPr>
        <p:txBody>
          <a:bodyPr vert="horz" wrap="square" lIns="91440" tIns="45720" rIns="91440" bIns="45720" numCol="1" anchor="t" anchorCtr="0" compatLnSpc="1">
            <a:prstTxWarp prst="textNoShape">
              <a:avLst/>
            </a:prstTxWarp>
          </a:bodyPr>
          <a:lstStyle/>
          <a:p>
            <a:endParaRPr lang="zh-CN" altLang="zh-CN" sz="4400">
              <a:solidFill>
                <a:prstClr val="black"/>
              </a:solidFill>
            </a:endParaRPr>
          </a:p>
        </p:txBody>
      </p:sp>
      <p:sp>
        <p:nvSpPr>
          <p:cNvPr id="17" name="矩形 16"/>
          <p:cNvSpPr/>
          <p:nvPr/>
        </p:nvSpPr>
        <p:spPr>
          <a:xfrm>
            <a:off x="3877623" y="2504148"/>
            <a:ext cx="7643788" cy="338422"/>
          </a:xfrm>
          <a:prstGeom prst="rect">
            <a:avLst/>
          </a:prstGeom>
          <a:noFill/>
        </p:spPr>
        <p:txBody>
          <a:bodyPr wrap="square">
            <a:spAutoFit/>
          </a:bodyPr>
          <a:lstStyle/>
          <a:p>
            <a:r>
              <a:rPr lang="en-US" altLang="zh-CN" sz="1599" b="1" u="sng">
                <a:solidFill>
                  <a:srgbClr val="44546A"/>
                </a:solidFill>
                <a:latin typeface="Arial" panose="020B0604020202020204" pitchFamily="34" charset="0"/>
                <a:cs typeface="Arial" panose="020B0604020202020204" pitchFamily="34" charset="0"/>
              </a:rPr>
              <a:t>Outstanding contributions</a:t>
            </a:r>
            <a:endParaRPr lang="zh-CN" altLang="en-US" sz="1599" b="1" u="sng">
              <a:solidFill>
                <a:srgbClr val="44546A"/>
              </a:solidFill>
              <a:latin typeface="Arial" panose="020B0604020202020204" pitchFamily="34" charset="0"/>
              <a:cs typeface="Arial" panose="020B0604020202020204" pitchFamily="34" charset="0"/>
            </a:endParaRPr>
          </a:p>
        </p:txBody>
      </p:sp>
      <p:sp>
        <p:nvSpPr>
          <p:cNvPr id="18" name="矩形 17"/>
          <p:cNvSpPr/>
          <p:nvPr/>
        </p:nvSpPr>
        <p:spPr>
          <a:xfrm>
            <a:off x="3926175" y="4583615"/>
            <a:ext cx="7599963" cy="338422"/>
          </a:xfrm>
          <a:prstGeom prst="rect">
            <a:avLst/>
          </a:prstGeom>
          <a:noFill/>
        </p:spPr>
        <p:txBody>
          <a:bodyPr wrap="square">
            <a:spAutoFit/>
          </a:bodyPr>
          <a:lstStyle/>
          <a:p>
            <a:r>
              <a:rPr lang="en-US" altLang="zh-CN" sz="1599" b="1" u="sng">
                <a:solidFill>
                  <a:srgbClr val="44546A"/>
                </a:solidFill>
                <a:latin typeface="Arial" panose="020B0604020202020204" pitchFamily="34" charset="0"/>
                <a:cs typeface="Arial" panose="020B0604020202020204" pitchFamily="34" charset="0"/>
              </a:rPr>
              <a:t>Ready for Support</a:t>
            </a:r>
          </a:p>
        </p:txBody>
      </p:sp>
      <p:sp>
        <p:nvSpPr>
          <p:cNvPr id="22" name="文本框 21"/>
          <p:cNvSpPr txBox="1"/>
          <p:nvPr/>
        </p:nvSpPr>
        <p:spPr>
          <a:xfrm>
            <a:off x="3963350" y="1239665"/>
            <a:ext cx="8539637" cy="1115690"/>
          </a:xfrm>
          <a:prstGeom prst="rect">
            <a:avLst/>
          </a:prstGeom>
          <a:noFill/>
        </p:spPr>
        <p:txBody>
          <a:bodyPr wrap="square" rtlCol="0">
            <a:spAutoFit/>
          </a:bodyPr>
          <a:lstStyle/>
          <a:p>
            <a:pPr marL="285750" indent="-285750" defTabSz="592148">
              <a:lnSpc>
                <a:spcPct val="90000"/>
              </a:lnSpc>
              <a:spcAft>
                <a:spcPct val="35000"/>
              </a:spcAft>
              <a:buFont typeface="Wingdings" panose="05000000000000000000" pitchFamily="2" charset="2"/>
              <a:buChar char="Ø"/>
            </a:pPr>
            <a:r>
              <a:rPr lang="en-US" sz="1400"/>
              <a:t>20 years experience in the enterprise storage (EMC), network (Cisco) and HCI (HPE).</a:t>
            </a:r>
          </a:p>
          <a:p>
            <a:pPr marL="285750" indent="-285750" defTabSz="592148">
              <a:lnSpc>
                <a:spcPct val="90000"/>
              </a:lnSpc>
              <a:spcAft>
                <a:spcPct val="35000"/>
              </a:spcAft>
              <a:buFont typeface="Wingdings" panose="05000000000000000000" pitchFamily="2" charset="2"/>
              <a:buChar char="Ø"/>
            </a:pPr>
            <a:r>
              <a:rPr lang="en-US" sz="1400"/>
              <a:t>Support numerous enterprise customers across continents including Europe, Asia and US.</a:t>
            </a:r>
          </a:p>
          <a:p>
            <a:pPr marL="285750" indent="-285750" defTabSz="592148">
              <a:lnSpc>
                <a:spcPct val="90000"/>
              </a:lnSpc>
              <a:spcAft>
                <a:spcPct val="35000"/>
              </a:spcAft>
              <a:buFont typeface="Wingdings" panose="05000000000000000000" pitchFamily="2" charset="2"/>
              <a:buChar char="Ø"/>
            </a:pPr>
            <a:r>
              <a:rPr lang="en-US" sz="1400"/>
              <a:t>Contribute to multiple key technical projects for Huawei storage products.</a:t>
            </a:r>
          </a:p>
          <a:p>
            <a:pPr lvl="0"/>
            <a:endParaRPr lang="de-DE" altLang="zh-CN" sz="14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文本框 27"/>
          <p:cNvSpPr txBox="1"/>
          <p:nvPr/>
        </p:nvSpPr>
        <p:spPr>
          <a:xfrm>
            <a:off x="3877623" y="5033067"/>
            <a:ext cx="6916621" cy="1061829"/>
          </a:xfrm>
          <a:prstGeom prst="rect">
            <a:avLst/>
          </a:prstGeom>
          <a:noFill/>
        </p:spPr>
        <p:txBody>
          <a:bodyPr wrap="square" rtlCol="0">
            <a:spAutoFit/>
          </a:bodyPr>
          <a:lstStyle/>
          <a:p>
            <a:pPr marL="342626" indent="-228418">
              <a:spcAft>
                <a:spcPts val="600"/>
              </a:spcAft>
              <a:buFontTx/>
              <a:buAutoNum type="arabicPeriod"/>
            </a:pPr>
            <a:r>
              <a:rPr lang="de-DE" altLang="zh-CN" sz="1200">
                <a:solidFill>
                  <a:prstClr val="black"/>
                </a:solidFill>
                <a:latin typeface="Arial" panose="020B0604020202020204" pitchFamily="34" charset="0"/>
                <a:ea typeface="微软雅黑" panose="020B0503020204020204" pitchFamily="34" charset="-122"/>
                <a:cs typeface="Arial" panose="020B0604020202020204" pitchFamily="34" charset="0"/>
              </a:rPr>
              <a:t>Understanding of Huawei Storage Product offerings and technical details. </a:t>
            </a:r>
          </a:p>
          <a:p>
            <a:pPr marL="342626" indent="-228418">
              <a:spcAft>
                <a:spcPts val="600"/>
              </a:spcAft>
              <a:buFontTx/>
              <a:buAutoNum type="arabicPeriod"/>
            </a:pPr>
            <a:r>
              <a:rPr lang="de-DE" altLang="zh-CN" sz="1200">
                <a:solidFill>
                  <a:prstClr val="black"/>
                </a:solidFill>
                <a:latin typeface="Arial" panose="020B0604020202020204" pitchFamily="34" charset="0"/>
                <a:ea typeface="微软雅黑" panose="020B0503020204020204" pitchFamily="34" charset="-122"/>
                <a:cs typeface="Arial" panose="020B0604020202020204" pitchFamily="34" charset="0"/>
              </a:rPr>
              <a:t>Technical support experiences. </a:t>
            </a:r>
          </a:p>
          <a:p>
            <a:pPr marL="342626" indent="-228418">
              <a:spcAft>
                <a:spcPts val="600"/>
              </a:spcAft>
              <a:buFontTx/>
              <a:buAutoNum type="arabicPeriod"/>
            </a:pPr>
            <a:r>
              <a:rPr lang="de-DE" altLang="zh-CN" sz="1200">
                <a:solidFill>
                  <a:prstClr val="black"/>
                </a:solidFill>
                <a:latin typeface="Arial" panose="020B0604020202020204" pitchFamily="34" charset="0"/>
                <a:ea typeface="微软雅黑" panose="020B0503020204020204" pitchFamily="34" charset="-122"/>
                <a:cs typeface="Arial" panose="020B0604020202020204" pitchFamily="34" charset="0"/>
              </a:rPr>
              <a:t>US citizen.  </a:t>
            </a:r>
          </a:p>
          <a:p>
            <a:pPr marL="342626" indent="-228418">
              <a:spcAft>
                <a:spcPts val="600"/>
              </a:spcAft>
              <a:buFontTx/>
              <a:buAutoNum type="arabicPeriod"/>
            </a:pPr>
            <a:r>
              <a:rPr lang="de-DE" altLang="zh-CN" sz="1200">
                <a:solidFill>
                  <a:prstClr val="black"/>
                </a:solidFill>
                <a:latin typeface="Arial" panose="020B0604020202020204" pitchFamily="34" charset="0"/>
                <a:ea typeface="微软雅黑" panose="020B0503020204020204" pitchFamily="34" charset="-122"/>
                <a:cs typeface="Arial" panose="020B0604020202020204" pitchFamily="34" charset="0"/>
              </a:rPr>
              <a:t>Languages Spoken: English and Chinese.</a:t>
            </a:r>
            <a:endParaRPr lang="en-US" altLang="zh-CN" sz="120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3" name="文本框 22"/>
          <p:cNvSpPr txBox="1"/>
          <p:nvPr/>
        </p:nvSpPr>
        <p:spPr>
          <a:xfrm>
            <a:off x="637153" y="2547601"/>
            <a:ext cx="1987660" cy="461537"/>
          </a:xfrm>
          <a:prstGeom prst="rect">
            <a:avLst/>
          </a:prstGeom>
          <a:noFill/>
        </p:spPr>
        <p:txBody>
          <a:bodyPr wrap="none" rtlCol="0">
            <a:spAutoFit/>
          </a:bodyPr>
          <a:lstStyle/>
          <a:p>
            <a:r>
              <a:rPr lang="en-US" sz="2399" b="1">
                <a:solidFill>
                  <a:prstClr val="black"/>
                </a:solidFill>
                <a:latin typeface="Arial" panose="020B0604020202020204" pitchFamily="34" charset="0"/>
                <a:cs typeface="Arial" panose="020B0604020202020204" pitchFamily="34" charset="0"/>
              </a:rPr>
              <a:t>Zhihao Tang</a:t>
            </a:r>
          </a:p>
        </p:txBody>
      </p:sp>
      <p:sp>
        <p:nvSpPr>
          <p:cNvPr id="24" name="文本框 23"/>
          <p:cNvSpPr txBox="1"/>
          <p:nvPr/>
        </p:nvSpPr>
        <p:spPr>
          <a:xfrm>
            <a:off x="186516" y="3102373"/>
            <a:ext cx="3131853" cy="3300904"/>
          </a:xfrm>
          <a:prstGeom prst="rect">
            <a:avLst/>
          </a:prstGeom>
          <a:noFill/>
        </p:spPr>
        <p:txBody>
          <a:bodyPr wrap="square" rtlCol="0">
            <a:spAutoFit/>
          </a:bodyPr>
          <a:lstStyle/>
          <a:p>
            <a:pPr>
              <a:spcBef>
                <a:spcPts val="600"/>
              </a:spcBef>
              <a:spcAft>
                <a:spcPts val="600"/>
              </a:spcAft>
            </a:pPr>
            <a:r>
              <a:rPr lang="en-US" sz="1200" b="1">
                <a:solidFill>
                  <a:prstClr val="black"/>
                </a:solidFill>
                <a:latin typeface="Arial" panose="020B0604020202020204" pitchFamily="34" charset="0"/>
                <a:cs typeface="Arial" panose="020B0604020202020204" pitchFamily="34" charset="0"/>
              </a:rPr>
              <a:t>ID: </a:t>
            </a:r>
            <a:r>
              <a:rPr lang="en-US" sz="1200">
                <a:solidFill>
                  <a:prstClr val="black"/>
                </a:solidFill>
                <a:latin typeface="Arial" panose="020B0604020202020204" pitchFamily="34" charset="0"/>
                <a:cs typeface="Arial" panose="020B0604020202020204" pitchFamily="34" charset="0"/>
              </a:rPr>
              <a:t>00444530</a:t>
            </a:r>
          </a:p>
          <a:p>
            <a:pPr>
              <a:spcBef>
                <a:spcPts val="600"/>
              </a:spcBef>
              <a:spcAft>
                <a:spcPts val="600"/>
              </a:spcAft>
            </a:pPr>
            <a:r>
              <a:rPr lang="en-US" sz="1200" b="1">
                <a:solidFill>
                  <a:schemeClr val="tx2"/>
                </a:solidFill>
              </a:rPr>
              <a:t>Senior Architect</a:t>
            </a:r>
            <a:endParaRPr lang="en-US" sz="1200" b="1">
              <a:solidFill>
                <a:schemeClr val="tx2"/>
              </a:solidFill>
              <a:latin typeface="Arial" panose="020B0604020202020204" pitchFamily="34" charset="0"/>
              <a:cs typeface="Arial" panose="020B0604020202020204" pitchFamily="34" charset="0"/>
            </a:endParaRPr>
          </a:p>
          <a:p>
            <a:pPr>
              <a:spcBef>
                <a:spcPts val="600"/>
              </a:spcBef>
              <a:spcAft>
                <a:spcPts val="600"/>
              </a:spcAft>
            </a:pPr>
            <a:r>
              <a:rPr lang="en-US" sz="1200" b="1">
                <a:solidFill>
                  <a:prstClr val="black"/>
                </a:solidFill>
                <a:latin typeface="Arial" panose="020B0604020202020204" pitchFamily="34" charset="0"/>
                <a:cs typeface="Arial" panose="020B0604020202020204" pitchFamily="34" charset="0"/>
              </a:rPr>
              <a:t>Specialty: </a:t>
            </a:r>
          </a:p>
          <a:p>
            <a:pPr>
              <a:spcAft>
                <a:spcPts val="600"/>
              </a:spcAft>
            </a:pPr>
            <a:r>
              <a:rPr lang="en-US" sz="1200">
                <a:solidFill>
                  <a:prstClr val="black"/>
                </a:solidFill>
                <a:latin typeface="Arial" panose="020B0604020202020204" pitchFamily="34" charset="0"/>
                <a:cs typeface="Arial" panose="020B0604020202020204" pitchFamily="34" charset="0"/>
              </a:rPr>
              <a:t>Enterprise and Distributed Storage Solutions</a:t>
            </a:r>
          </a:p>
          <a:p>
            <a:pPr>
              <a:spcAft>
                <a:spcPts val="600"/>
              </a:spcAft>
            </a:pPr>
            <a:r>
              <a:rPr lang="en-US" sz="1200">
                <a:solidFill>
                  <a:prstClr val="black"/>
                </a:solidFill>
                <a:latin typeface="Arial" panose="020B0604020202020204" pitchFamily="34" charset="0"/>
                <a:cs typeface="Arial" panose="020B0604020202020204" pitchFamily="34" charset="0"/>
              </a:rPr>
              <a:t>Hyper Converged Infrastructure (HCI) &amp; Software Defined Storage (SDS)</a:t>
            </a:r>
          </a:p>
          <a:p>
            <a:pPr>
              <a:spcAft>
                <a:spcPts val="600"/>
              </a:spcAft>
            </a:pPr>
            <a:r>
              <a:rPr lang="en-US" sz="1200">
                <a:solidFill>
                  <a:prstClr val="black"/>
                </a:solidFill>
                <a:latin typeface="Arial" panose="020B0604020202020204" pitchFamily="34" charset="0"/>
                <a:cs typeface="Arial" panose="020B0604020202020204" pitchFamily="34" charset="0"/>
              </a:rPr>
              <a:t>Big data solutions</a:t>
            </a:r>
          </a:p>
          <a:p>
            <a:pPr>
              <a:spcAft>
                <a:spcPts val="300"/>
              </a:spcAft>
            </a:pPr>
            <a:r>
              <a:rPr lang="en-US" sz="1200" b="1">
                <a:solidFill>
                  <a:prstClr val="black"/>
                </a:solidFill>
                <a:latin typeface="Arial" panose="020B0604020202020204" pitchFamily="34" charset="0"/>
                <a:cs typeface="Arial" panose="020B0604020202020204" pitchFamily="34" charset="0"/>
              </a:rPr>
              <a:t>Dept.: </a:t>
            </a:r>
          </a:p>
          <a:p>
            <a:pPr>
              <a:spcAft>
                <a:spcPts val="600"/>
              </a:spcAft>
            </a:pPr>
            <a:r>
              <a:rPr lang="en-US" sz="1200" err="1">
                <a:solidFill>
                  <a:prstClr val="black"/>
                </a:solidFill>
                <a:latin typeface="Arial" panose="020B0604020202020204" pitchFamily="34" charset="0"/>
                <a:cs typeface="Arial" panose="020B0604020202020204" pitchFamily="34" charset="0"/>
              </a:rPr>
              <a:t>Futurewei</a:t>
            </a:r>
            <a:r>
              <a:rPr lang="en-US" sz="1200">
                <a:solidFill>
                  <a:prstClr val="black"/>
                </a:solidFill>
                <a:latin typeface="Arial" panose="020B0604020202020204" pitchFamily="34" charset="0"/>
                <a:cs typeface="Arial" panose="020B0604020202020204" pitchFamily="34" charset="0"/>
              </a:rPr>
              <a:t> Storage and Compute Division</a:t>
            </a:r>
          </a:p>
          <a:p>
            <a:pPr>
              <a:spcAft>
                <a:spcPts val="600"/>
              </a:spcAft>
            </a:pPr>
            <a:r>
              <a:rPr lang="en-US" sz="1200" b="1">
                <a:solidFill>
                  <a:prstClr val="black"/>
                </a:solidFill>
                <a:latin typeface="Arial" panose="020B0604020202020204" pitchFamily="34" charset="0"/>
                <a:cs typeface="Arial" panose="020B0604020202020204" pitchFamily="34" charset="0"/>
              </a:rPr>
              <a:t>Communication Level : </a:t>
            </a:r>
          </a:p>
          <a:p>
            <a:r>
              <a:rPr lang="en-US" sz="1200" err="1">
                <a:solidFill>
                  <a:prstClr val="black"/>
                </a:solidFill>
                <a:latin typeface="Arial" panose="020B0604020202020204" pitchFamily="34" charset="0"/>
                <a:cs typeface="Arial" panose="020B0604020202020204" pitchFamily="34" charset="0"/>
              </a:rPr>
              <a:t>CxO</a:t>
            </a:r>
            <a:r>
              <a:rPr lang="en-US" sz="1200">
                <a:solidFill>
                  <a:prstClr val="black"/>
                </a:solidFill>
                <a:latin typeface="Arial" panose="020B0604020202020204" pitchFamily="34" charset="0"/>
                <a:cs typeface="Arial" panose="020B0604020202020204" pitchFamily="34" charset="0"/>
              </a:rPr>
              <a:t>, VP, Strategy Manager, Architect, HW/SW Engineer, Procurement/Sales, etc. </a:t>
            </a:r>
          </a:p>
        </p:txBody>
      </p:sp>
      <p:sp>
        <p:nvSpPr>
          <p:cNvPr id="16" name="矩形 15"/>
          <p:cNvSpPr/>
          <p:nvPr/>
        </p:nvSpPr>
        <p:spPr>
          <a:xfrm>
            <a:off x="3924956" y="763104"/>
            <a:ext cx="7203000" cy="338422"/>
          </a:xfrm>
          <a:prstGeom prst="rect">
            <a:avLst/>
          </a:prstGeom>
          <a:noFill/>
        </p:spPr>
        <p:txBody>
          <a:bodyPr wrap="square">
            <a:spAutoFit/>
          </a:bodyPr>
          <a:lstStyle/>
          <a:p>
            <a:r>
              <a:rPr lang="en-US" altLang="zh-CN" sz="1599" b="1" u="sng">
                <a:solidFill>
                  <a:srgbClr val="44546A"/>
                </a:solidFill>
                <a:latin typeface="Arial" panose="020B0604020202020204" pitchFamily="34" charset="0"/>
                <a:cs typeface="Arial" panose="020B0604020202020204" pitchFamily="34" charset="0"/>
              </a:rPr>
              <a:t>Key</a:t>
            </a:r>
            <a:r>
              <a:rPr lang="en-US" altLang="zh-CN" sz="1599" b="1" u="sng">
                <a:solidFill>
                  <a:srgbClr val="44546A"/>
                </a:solidFill>
                <a:latin typeface="Times New Roman" panose="02020603050405020304" pitchFamily="18" charset="0"/>
                <a:cs typeface="Times New Roman" panose="02020603050405020304" pitchFamily="18" charset="0"/>
              </a:rPr>
              <a:t> </a:t>
            </a:r>
            <a:r>
              <a:rPr lang="en-US" altLang="zh-CN" sz="1599" b="1" u="sng">
                <a:solidFill>
                  <a:srgbClr val="44546A"/>
                </a:solidFill>
                <a:latin typeface="Arial" panose="020B0604020202020204" pitchFamily="34" charset="0"/>
                <a:cs typeface="Arial" panose="020B0604020202020204" pitchFamily="34" charset="0"/>
              </a:rPr>
              <a:t>Project</a:t>
            </a:r>
            <a:r>
              <a:rPr lang="en-US" altLang="zh-CN" sz="1599" b="1" u="sng">
                <a:solidFill>
                  <a:srgbClr val="44546A"/>
                </a:solidFill>
                <a:latin typeface="Times New Roman" panose="02020603050405020304" pitchFamily="18" charset="0"/>
                <a:cs typeface="Times New Roman" panose="02020603050405020304" pitchFamily="18" charset="0"/>
              </a:rPr>
              <a:t> </a:t>
            </a:r>
            <a:r>
              <a:rPr lang="en-US" altLang="zh-CN" sz="1599" b="1" u="sng">
                <a:solidFill>
                  <a:srgbClr val="44546A"/>
                </a:solidFill>
                <a:latin typeface="Arial" panose="020B0604020202020204" pitchFamily="34" charset="0"/>
                <a:cs typeface="Arial" panose="020B0604020202020204" pitchFamily="34" charset="0"/>
              </a:rPr>
              <a:t>Experience</a:t>
            </a:r>
          </a:p>
        </p:txBody>
      </p:sp>
      <p:sp>
        <p:nvSpPr>
          <p:cNvPr id="25" name="Freeform 29"/>
          <p:cNvSpPr>
            <a:spLocks noEditPoints="1"/>
          </p:cNvSpPr>
          <p:nvPr/>
        </p:nvSpPr>
        <p:spPr bwMode="auto">
          <a:xfrm>
            <a:off x="3612525" y="786283"/>
            <a:ext cx="308770" cy="292063"/>
          </a:xfrm>
          <a:custGeom>
            <a:avLst/>
            <a:gdLst>
              <a:gd name="T0" fmla="*/ 80 w 130"/>
              <a:gd name="T1" fmla="*/ 27 h 130"/>
              <a:gd name="T2" fmla="*/ 80 w 130"/>
              <a:gd name="T3" fmla="*/ 50 h 130"/>
              <a:gd name="T4" fmla="*/ 104 w 130"/>
              <a:gd name="T5" fmla="*/ 50 h 130"/>
              <a:gd name="T6" fmla="*/ 104 w 130"/>
              <a:gd name="T7" fmla="*/ 27 h 130"/>
              <a:gd name="T8" fmla="*/ 80 w 130"/>
              <a:gd name="T9" fmla="*/ 27 h 130"/>
              <a:gd name="T10" fmla="*/ 98 w 130"/>
              <a:gd name="T11" fmla="*/ 44 h 130"/>
              <a:gd name="T12" fmla="*/ 86 w 130"/>
              <a:gd name="T13" fmla="*/ 44 h 130"/>
              <a:gd name="T14" fmla="*/ 86 w 130"/>
              <a:gd name="T15" fmla="*/ 32 h 130"/>
              <a:gd name="T16" fmla="*/ 98 w 130"/>
              <a:gd name="T17" fmla="*/ 32 h 130"/>
              <a:gd name="T18" fmla="*/ 98 w 130"/>
              <a:gd name="T19" fmla="*/ 44 h 130"/>
              <a:gd name="T20" fmla="*/ 122 w 130"/>
              <a:gd name="T21" fmla="*/ 0 h 130"/>
              <a:gd name="T22" fmla="*/ 69 w 130"/>
              <a:gd name="T23" fmla="*/ 0 h 130"/>
              <a:gd name="T24" fmla="*/ 60 w 130"/>
              <a:gd name="T25" fmla="*/ 6 h 130"/>
              <a:gd name="T26" fmla="*/ 7 w 130"/>
              <a:gd name="T27" fmla="*/ 59 h 130"/>
              <a:gd name="T28" fmla="*/ 7 w 130"/>
              <a:gd name="T29" fmla="*/ 82 h 130"/>
              <a:gd name="T30" fmla="*/ 48 w 130"/>
              <a:gd name="T31" fmla="*/ 123 h 130"/>
              <a:gd name="T32" fmla="*/ 71 w 130"/>
              <a:gd name="T33" fmla="*/ 123 h 130"/>
              <a:gd name="T34" fmla="*/ 124 w 130"/>
              <a:gd name="T35" fmla="*/ 70 h 130"/>
              <a:gd name="T36" fmla="*/ 130 w 130"/>
              <a:gd name="T37" fmla="*/ 61 h 130"/>
              <a:gd name="T38" fmla="*/ 130 w 130"/>
              <a:gd name="T39" fmla="*/ 8 h 130"/>
              <a:gd name="T40" fmla="*/ 122 w 130"/>
              <a:gd name="T41" fmla="*/ 0 h 130"/>
              <a:gd name="T42" fmla="*/ 66 w 130"/>
              <a:gd name="T43" fmla="*/ 117 h 130"/>
              <a:gd name="T44" fmla="*/ 54 w 130"/>
              <a:gd name="T45" fmla="*/ 117 h 130"/>
              <a:gd name="T46" fmla="*/ 13 w 130"/>
              <a:gd name="T47" fmla="*/ 76 h 130"/>
              <a:gd name="T48" fmla="*/ 13 w 130"/>
              <a:gd name="T49" fmla="*/ 65 h 130"/>
              <a:gd name="T50" fmla="*/ 19 w 130"/>
              <a:gd name="T51" fmla="*/ 59 h 130"/>
              <a:gd name="T52" fmla="*/ 71 w 130"/>
              <a:gd name="T53" fmla="*/ 111 h 130"/>
              <a:gd name="T54" fmla="*/ 66 w 130"/>
              <a:gd name="T55" fmla="*/ 117 h 130"/>
              <a:gd name="T56" fmla="*/ 122 w 130"/>
              <a:gd name="T57" fmla="*/ 57 h 130"/>
              <a:gd name="T58" fmla="*/ 118 w 130"/>
              <a:gd name="T59" fmla="*/ 65 h 130"/>
              <a:gd name="T60" fmla="*/ 77 w 130"/>
              <a:gd name="T61" fmla="*/ 106 h 130"/>
              <a:gd name="T62" fmla="*/ 25 w 130"/>
              <a:gd name="T63" fmla="*/ 53 h 130"/>
              <a:gd name="T64" fmla="*/ 66 w 130"/>
              <a:gd name="T65" fmla="*/ 12 h 130"/>
              <a:gd name="T66" fmla="*/ 73 w 130"/>
              <a:gd name="T67" fmla="*/ 8 h 130"/>
              <a:gd name="T68" fmla="*/ 119 w 130"/>
              <a:gd name="T69" fmla="*/ 8 h 130"/>
              <a:gd name="T70" fmla="*/ 122 w 130"/>
              <a:gd name="T71" fmla="*/ 11 h 130"/>
              <a:gd name="T72" fmla="*/ 122 w 130"/>
              <a:gd name="T73"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130">
                <a:moveTo>
                  <a:pt x="80" y="27"/>
                </a:moveTo>
                <a:cubicBezTo>
                  <a:pt x="74" y="33"/>
                  <a:pt x="74" y="43"/>
                  <a:pt x="80" y="50"/>
                </a:cubicBezTo>
                <a:cubicBezTo>
                  <a:pt x="87" y="56"/>
                  <a:pt x="97" y="56"/>
                  <a:pt x="104" y="50"/>
                </a:cubicBezTo>
                <a:cubicBezTo>
                  <a:pt x="110" y="43"/>
                  <a:pt x="110" y="33"/>
                  <a:pt x="104" y="27"/>
                </a:cubicBezTo>
                <a:cubicBezTo>
                  <a:pt x="97" y="20"/>
                  <a:pt x="87" y="20"/>
                  <a:pt x="80" y="27"/>
                </a:cubicBezTo>
                <a:close/>
                <a:moveTo>
                  <a:pt x="98" y="44"/>
                </a:moveTo>
                <a:cubicBezTo>
                  <a:pt x="95" y="47"/>
                  <a:pt x="89" y="47"/>
                  <a:pt x="86" y="44"/>
                </a:cubicBezTo>
                <a:cubicBezTo>
                  <a:pt x="83" y="41"/>
                  <a:pt x="83" y="36"/>
                  <a:pt x="86" y="32"/>
                </a:cubicBezTo>
                <a:cubicBezTo>
                  <a:pt x="89" y="29"/>
                  <a:pt x="95" y="29"/>
                  <a:pt x="98" y="32"/>
                </a:cubicBezTo>
                <a:cubicBezTo>
                  <a:pt x="101" y="36"/>
                  <a:pt x="101" y="41"/>
                  <a:pt x="98" y="44"/>
                </a:cubicBezTo>
                <a:close/>
                <a:moveTo>
                  <a:pt x="122" y="0"/>
                </a:moveTo>
                <a:cubicBezTo>
                  <a:pt x="69" y="0"/>
                  <a:pt x="69" y="0"/>
                  <a:pt x="69" y="0"/>
                </a:cubicBezTo>
                <a:cubicBezTo>
                  <a:pt x="64" y="0"/>
                  <a:pt x="64" y="2"/>
                  <a:pt x="60" y="6"/>
                </a:cubicBezTo>
                <a:cubicBezTo>
                  <a:pt x="7" y="59"/>
                  <a:pt x="7" y="59"/>
                  <a:pt x="7" y="59"/>
                </a:cubicBezTo>
                <a:cubicBezTo>
                  <a:pt x="0" y="65"/>
                  <a:pt x="0" y="76"/>
                  <a:pt x="7" y="82"/>
                </a:cubicBezTo>
                <a:cubicBezTo>
                  <a:pt x="48" y="123"/>
                  <a:pt x="48" y="123"/>
                  <a:pt x="48" y="123"/>
                </a:cubicBezTo>
                <a:cubicBezTo>
                  <a:pt x="54" y="130"/>
                  <a:pt x="65" y="130"/>
                  <a:pt x="71" y="123"/>
                </a:cubicBezTo>
                <a:cubicBezTo>
                  <a:pt x="124" y="70"/>
                  <a:pt x="124" y="70"/>
                  <a:pt x="124" y="70"/>
                </a:cubicBezTo>
                <a:cubicBezTo>
                  <a:pt x="128" y="67"/>
                  <a:pt x="130" y="65"/>
                  <a:pt x="130" y="61"/>
                </a:cubicBezTo>
                <a:cubicBezTo>
                  <a:pt x="130" y="8"/>
                  <a:pt x="130" y="8"/>
                  <a:pt x="130" y="8"/>
                </a:cubicBezTo>
                <a:cubicBezTo>
                  <a:pt x="130" y="3"/>
                  <a:pt x="127" y="0"/>
                  <a:pt x="122" y="0"/>
                </a:cubicBezTo>
                <a:close/>
                <a:moveTo>
                  <a:pt x="66" y="117"/>
                </a:moveTo>
                <a:cubicBezTo>
                  <a:pt x="62" y="120"/>
                  <a:pt x="57" y="120"/>
                  <a:pt x="54" y="117"/>
                </a:cubicBezTo>
                <a:cubicBezTo>
                  <a:pt x="13" y="76"/>
                  <a:pt x="13" y="76"/>
                  <a:pt x="13" y="76"/>
                </a:cubicBezTo>
                <a:cubicBezTo>
                  <a:pt x="9" y="73"/>
                  <a:pt x="9" y="68"/>
                  <a:pt x="13" y="65"/>
                </a:cubicBezTo>
                <a:cubicBezTo>
                  <a:pt x="19" y="59"/>
                  <a:pt x="19" y="59"/>
                  <a:pt x="19" y="59"/>
                </a:cubicBezTo>
                <a:cubicBezTo>
                  <a:pt x="71" y="111"/>
                  <a:pt x="71" y="111"/>
                  <a:pt x="71" y="111"/>
                </a:cubicBezTo>
                <a:lnTo>
                  <a:pt x="66" y="117"/>
                </a:lnTo>
                <a:close/>
                <a:moveTo>
                  <a:pt x="122" y="57"/>
                </a:moveTo>
                <a:cubicBezTo>
                  <a:pt x="122" y="59"/>
                  <a:pt x="120" y="62"/>
                  <a:pt x="118" y="65"/>
                </a:cubicBezTo>
                <a:cubicBezTo>
                  <a:pt x="77" y="106"/>
                  <a:pt x="77" y="106"/>
                  <a:pt x="77" y="106"/>
                </a:cubicBezTo>
                <a:cubicBezTo>
                  <a:pt x="25" y="53"/>
                  <a:pt x="25" y="53"/>
                  <a:pt x="25" y="53"/>
                </a:cubicBezTo>
                <a:cubicBezTo>
                  <a:pt x="66" y="12"/>
                  <a:pt x="66" y="12"/>
                  <a:pt x="66" y="12"/>
                </a:cubicBezTo>
                <a:cubicBezTo>
                  <a:pt x="67" y="10"/>
                  <a:pt x="70" y="8"/>
                  <a:pt x="73" y="8"/>
                </a:cubicBezTo>
                <a:cubicBezTo>
                  <a:pt x="119" y="8"/>
                  <a:pt x="119" y="8"/>
                  <a:pt x="119" y="8"/>
                </a:cubicBezTo>
                <a:cubicBezTo>
                  <a:pt x="121" y="8"/>
                  <a:pt x="122" y="9"/>
                  <a:pt x="122" y="11"/>
                </a:cubicBezTo>
                <a:lnTo>
                  <a:pt x="122" y="57"/>
                </a:lnTo>
                <a:close/>
              </a:path>
            </a:pathLst>
          </a:custGeom>
          <a:solidFill>
            <a:schemeClr val="accent1"/>
          </a:solidFill>
          <a:ln w="0">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宋体" panose="02010600030101010101" pitchFamily="2" charset="-122"/>
            </a:endParaRPr>
          </a:p>
        </p:txBody>
      </p:sp>
      <p:sp>
        <p:nvSpPr>
          <p:cNvPr id="26" name="Freeform 29"/>
          <p:cNvSpPr>
            <a:spLocks noEditPoints="1"/>
          </p:cNvSpPr>
          <p:nvPr/>
        </p:nvSpPr>
        <p:spPr bwMode="auto">
          <a:xfrm>
            <a:off x="3580224" y="2538552"/>
            <a:ext cx="308770" cy="292063"/>
          </a:xfrm>
          <a:custGeom>
            <a:avLst/>
            <a:gdLst>
              <a:gd name="T0" fmla="*/ 80 w 130"/>
              <a:gd name="T1" fmla="*/ 27 h 130"/>
              <a:gd name="T2" fmla="*/ 80 w 130"/>
              <a:gd name="T3" fmla="*/ 50 h 130"/>
              <a:gd name="T4" fmla="*/ 104 w 130"/>
              <a:gd name="T5" fmla="*/ 50 h 130"/>
              <a:gd name="T6" fmla="*/ 104 w 130"/>
              <a:gd name="T7" fmla="*/ 27 h 130"/>
              <a:gd name="T8" fmla="*/ 80 w 130"/>
              <a:gd name="T9" fmla="*/ 27 h 130"/>
              <a:gd name="T10" fmla="*/ 98 w 130"/>
              <a:gd name="T11" fmla="*/ 44 h 130"/>
              <a:gd name="T12" fmla="*/ 86 w 130"/>
              <a:gd name="T13" fmla="*/ 44 h 130"/>
              <a:gd name="T14" fmla="*/ 86 w 130"/>
              <a:gd name="T15" fmla="*/ 32 h 130"/>
              <a:gd name="T16" fmla="*/ 98 w 130"/>
              <a:gd name="T17" fmla="*/ 32 h 130"/>
              <a:gd name="T18" fmla="*/ 98 w 130"/>
              <a:gd name="T19" fmla="*/ 44 h 130"/>
              <a:gd name="T20" fmla="*/ 122 w 130"/>
              <a:gd name="T21" fmla="*/ 0 h 130"/>
              <a:gd name="T22" fmla="*/ 69 w 130"/>
              <a:gd name="T23" fmla="*/ 0 h 130"/>
              <a:gd name="T24" fmla="*/ 60 w 130"/>
              <a:gd name="T25" fmla="*/ 6 h 130"/>
              <a:gd name="T26" fmla="*/ 7 w 130"/>
              <a:gd name="T27" fmla="*/ 59 h 130"/>
              <a:gd name="T28" fmla="*/ 7 w 130"/>
              <a:gd name="T29" fmla="*/ 82 h 130"/>
              <a:gd name="T30" fmla="*/ 48 w 130"/>
              <a:gd name="T31" fmla="*/ 123 h 130"/>
              <a:gd name="T32" fmla="*/ 71 w 130"/>
              <a:gd name="T33" fmla="*/ 123 h 130"/>
              <a:gd name="T34" fmla="*/ 124 w 130"/>
              <a:gd name="T35" fmla="*/ 70 h 130"/>
              <a:gd name="T36" fmla="*/ 130 w 130"/>
              <a:gd name="T37" fmla="*/ 61 h 130"/>
              <a:gd name="T38" fmla="*/ 130 w 130"/>
              <a:gd name="T39" fmla="*/ 8 h 130"/>
              <a:gd name="T40" fmla="*/ 122 w 130"/>
              <a:gd name="T41" fmla="*/ 0 h 130"/>
              <a:gd name="T42" fmla="*/ 66 w 130"/>
              <a:gd name="T43" fmla="*/ 117 h 130"/>
              <a:gd name="T44" fmla="*/ 54 w 130"/>
              <a:gd name="T45" fmla="*/ 117 h 130"/>
              <a:gd name="T46" fmla="*/ 13 w 130"/>
              <a:gd name="T47" fmla="*/ 76 h 130"/>
              <a:gd name="T48" fmla="*/ 13 w 130"/>
              <a:gd name="T49" fmla="*/ 65 h 130"/>
              <a:gd name="T50" fmla="*/ 19 w 130"/>
              <a:gd name="T51" fmla="*/ 59 h 130"/>
              <a:gd name="T52" fmla="*/ 71 w 130"/>
              <a:gd name="T53" fmla="*/ 111 h 130"/>
              <a:gd name="T54" fmla="*/ 66 w 130"/>
              <a:gd name="T55" fmla="*/ 117 h 130"/>
              <a:gd name="T56" fmla="*/ 122 w 130"/>
              <a:gd name="T57" fmla="*/ 57 h 130"/>
              <a:gd name="T58" fmla="*/ 118 w 130"/>
              <a:gd name="T59" fmla="*/ 65 h 130"/>
              <a:gd name="T60" fmla="*/ 77 w 130"/>
              <a:gd name="T61" fmla="*/ 106 h 130"/>
              <a:gd name="T62" fmla="*/ 25 w 130"/>
              <a:gd name="T63" fmla="*/ 53 h 130"/>
              <a:gd name="T64" fmla="*/ 66 w 130"/>
              <a:gd name="T65" fmla="*/ 12 h 130"/>
              <a:gd name="T66" fmla="*/ 73 w 130"/>
              <a:gd name="T67" fmla="*/ 8 h 130"/>
              <a:gd name="T68" fmla="*/ 119 w 130"/>
              <a:gd name="T69" fmla="*/ 8 h 130"/>
              <a:gd name="T70" fmla="*/ 122 w 130"/>
              <a:gd name="T71" fmla="*/ 11 h 130"/>
              <a:gd name="T72" fmla="*/ 122 w 130"/>
              <a:gd name="T73"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130">
                <a:moveTo>
                  <a:pt x="80" y="27"/>
                </a:moveTo>
                <a:cubicBezTo>
                  <a:pt x="74" y="33"/>
                  <a:pt x="74" y="43"/>
                  <a:pt x="80" y="50"/>
                </a:cubicBezTo>
                <a:cubicBezTo>
                  <a:pt x="87" y="56"/>
                  <a:pt x="97" y="56"/>
                  <a:pt x="104" y="50"/>
                </a:cubicBezTo>
                <a:cubicBezTo>
                  <a:pt x="110" y="43"/>
                  <a:pt x="110" y="33"/>
                  <a:pt x="104" y="27"/>
                </a:cubicBezTo>
                <a:cubicBezTo>
                  <a:pt x="97" y="20"/>
                  <a:pt x="87" y="20"/>
                  <a:pt x="80" y="27"/>
                </a:cubicBezTo>
                <a:close/>
                <a:moveTo>
                  <a:pt x="98" y="44"/>
                </a:moveTo>
                <a:cubicBezTo>
                  <a:pt x="95" y="47"/>
                  <a:pt x="89" y="47"/>
                  <a:pt x="86" y="44"/>
                </a:cubicBezTo>
                <a:cubicBezTo>
                  <a:pt x="83" y="41"/>
                  <a:pt x="83" y="36"/>
                  <a:pt x="86" y="32"/>
                </a:cubicBezTo>
                <a:cubicBezTo>
                  <a:pt x="89" y="29"/>
                  <a:pt x="95" y="29"/>
                  <a:pt x="98" y="32"/>
                </a:cubicBezTo>
                <a:cubicBezTo>
                  <a:pt x="101" y="36"/>
                  <a:pt x="101" y="41"/>
                  <a:pt x="98" y="44"/>
                </a:cubicBezTo>
                <a:close/>
                <a:moveTo>
                  <a:pt x="122" y="0"/>
                </a:moveTo>
                <a:cubicBezTo>
                  <a:pt x="69" y="0"/>
                  <a:pt x="69" y="0"/>
                  <a:pt x="69" y="0"/>
                </a:cubicBezTo>
                <a:cubicBezTo>
                  <a:pt x="64" y="0"/>
                  <a:pt x="64" y="2"/>
                  <a:pt x="60" y="6"/>
                </a:cubicBezTo>
                <a:cubicBezTo>
                  <a:pt x="7" y="59"/>
                  <a:pt x="7" y="59"/>
                  <a:pt x="7" y="59"/>
                </a:cubicBezTo>
                <a:cubicBezTo>
                  <a:pt x="0" y="65"/>
                  <a:pt x="0" y="76"/>
                  <a:pt x="7" y="82"/>
                </a:cubicBezTo>
                <a:cubicBezTo>
                  <a:pt x="48" y="123"/>
                  <a:pt x="48" y="123"/>
                  <a:pt x="48" y="123"/>
                </a:cubicBezTo>
                <a:cubicBezTo>
                  <a:pt x="54" y="130"/>
                  <a:pt x="65" y="130"/>
                  <a:pt x="71" y="123"/>
                </a:cubicBezTo>
                <a:cubicBezTo>
                  <a:pt x="124" y="70"/>
                  <a:pt x="124" y="70"/>
                  <a:pt x="124" y="70"/>
                </a:cubicBezTo>
                <a:cubicBezTo>
                  <a:pt x="128" y="67"/>
                  <a:pt x="130" y="65"/>
                  <a:pt x="130" y="61"/>
                </a:cubicBezTo>
                <a:cubicBezTo>
                  <a:pt x="130" y="8"/>
                  <a:pt x="130" y="8"/>
                  <a:pt x="130" y="8"/>
                </a:cubicBezTo>
                <a:cubicBezTo>
                  <a:pt x="130" y="3"/>
                  <a:pt x="127" y="0"/>
                  <a:pt x="122" y="0"/>
                </a:cubicBezTo>
                <a:close/>
                <a:moveTo>
                  <a:pt x="66" y="117"/>
                </a:moveTo>
                <a:cubicBezTo>
                  <a:pt x="62" y="120"/>
                  <a:pt x="57" y="120"/>
                  <a:pt x="54" y="117"/>
                </a:cubicBezTo>
                <a:cubicBezTo>
                  <a:pt x="13" y="76"/>
                  <a:pt x="13" y="76"/>
                  <a:pt x="13" y="76"/>
                </a:cubicBezTo>
                <a:cubicBezTo>
                  <a:pt x="9" y="73"/>
                  <a:pt x="9" y="68"/>
                  <a:pt x="13" y="65"/>
                </a:cubicBezTo>
                <a:cubicBezTo>
                  <a:pt x="19" y="59"/>
                  <a:pt x="19" y="59"/>
                  <a:pt x="19" y="59"/>
                </a:cubicBezTo>
                <a:cubicBezTo>
                  <a:pt x="71" y="111"/>
                  <a:pt x="71" y="111"/>
                  <a:pt x="71" y="111"/>
                </a:cubicBezTo>
                <a:lnTo>
                  <a:pt x="66" y="117"/>
                </a:lnTo>
                <a:close/>
                <a:moveTo>
                  <a:pt x="122" y="57"/>
                </a:moveTo>
                <a:cubicBezTo>
                  <a:pt x="122" y="59"/>
                  <a:pt x="120" y="62"/>
                  <a:pt x="118" y="65"/>
                </a:cubicBezTo>
                <a:cubicBezTo>
                  <a:pt x="77" y="106"/>
                  <a:pt x="77" y="106"/>
                  <a:pt x="77" y="106"/>
                </a:cubicBezTo>
                <a:cubicBezTo>
                  <a:pt x="25" y="53"/>
                  <a:pt x="25" y="53"/>
                  <a:pt x="25" y="53"/>
                </a:cubicBezTo>
                <a:cubicBezTo>
                  <a:pt x="66" y="12"/>
                  <a:pt x="66" y="12"/>
                  <a:pt x="66" y="12"/>
                </a:cubicBezTo>
                <a:cubicBezTo>
                  <a:pt x="67" y="10"/>
                  <a:pt x="70" y="8"/>
                  <a:pt x="73" y="8"/>
                </a:cubicBezTo>
                <a:cubicBezTo>
                  <a:pt x="119" y="8"/>
                  <a:pt x="119" y="8"/>
                  <a:pt x="119" y="8"/>
                </a:cubicBezTo>
                <a:cubicBezTo>
                  <a:pt x="121" y="8"/>
                  <a:pt x="122" y="9"/>
                  <a:pt x="122" y="11"/>
                </a:cubicBezTo>
                <a:lnTo>
                  <a:pt x="122" y="57"/>
                </a:lnTo>
                <a:close/>
              </a:path>
            </a:pathLst>
          </a:custGeom>
          <a:solidFill>
            <a:schemeClr val="accent1"/>
          </a:solidFill>
          <a:ln w="0">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宋体" panose="02010600030101010101" pitchFamily="2" charset="-122"/>
            </a:endParaRPr>
          </a:p>
        </p:txBody>
      </p:sp>
      <p:sp>
        <p:nvSpPr>
          <p:cNvPr id="30" name="Freeform 29"/>
          <p:cNvSpPr>
            <a:spLocks noEditPoints="1"/>
          </p:cNvSpPr>
          <p:nvPr/>
        </p:nvSpPr>
        <p:spPr bwMode="auto">
          <a:xfrm>
            <a:off x="3612525" y="4606794"/>
            <a:ext cx="308770" cy="292063"/>
          </a:xfrm>
          <a:custGeom>
            <a:avLst/>
            <a:gdLst>
              <a:gd name="T0" fmla="*/ 80 w 130"/>
              <a:gd name="T1" fmla="*/ 27 h 130"/>
              <a:gd name="T2" fmla="*/ 80 w 130"/>
              <a:gd name="T3" fmla="*/ 50 h 130"/>
              <a:gd name="T4" fmla="*/ 104 w 130"/>
              <a:gd name="T5" fmla="*/ 50 h 130"/>
              <a:gd name="T6" fmla="*/ 104 w 130"/>
              <a:gd name="T7" fmla="*/ 27 h 130"/>
              <a:gd name="T8" fmla="*/ 80 w 130"/>
              <a:gd name="T9" fmla="*/ 27 h 130"/>
              <a:gd name="T10" fmla="*/ 98 w 130"/>
              <a:gd name="T11" fmla="*/ 44 h 130"/>
              <a:gd name="T12" fmla="*/ 86 w 130"/>
              <a:gd name="T13" fmla="*/ 44 h 130"/>
              <a:gd name="T14" fmla="*/ 86 w 130"/>
              <a:gd name="T15" fmla="*/ 32 h 130"/>
              <a:gd name="T16" fmla="*/ 98 w 130"/>
              <a:gd name="T17" fmla="*/ 32 h 130"/>
              <a:gd name="T18" fmla="*/ 98 w 130"/>
              <a:gd name="T19" fmla="*/ 44 h 130"/>
              <a:gd name="T20" fmla="*/ 122 w 130"/>
              <a:gd name="T21" fmla="*/ 0 h 130"/>
              <a:gd name="T22" fmla="*/ 69 w 130"/>
              <a:gd name="T23" fmla="*/ 0 h 130"/>
              <a:gd name="T24" fmla="*/ 60 w 130"/>
              <a:gd name="T25" fmla="*/ 6 h 130"/>
              <a:gd name="T26" fmla="*/ 7 w 130"/>
              <a:gd name="T27" fmla="*/ 59 h 130"/>
              <a:gd name="T28" fmla="*/ 7 w 130"/>
              <a:gd name="T29" fmla="*/ 82 h 130"/>
              <a:gd name="T30" fmla="*/ 48 w 130"/>
              <a:gd name="T31" fmla="*/ 123 h 130"/>
              <a:gd name="T32" fmla="*/ 71 w 130"/>
              <a:gd name="T33" fmla="*/ 123 h 130"/>
              <a:gd name="T34" fmla="*/ 124 w 130"/>
              <a:gd name="T35" fmla="*/ 70 h 130"/>
              <a:gd name="T36" fmla="*/ 130 w 130"/>
              <a:gd name="T37" fmla="*/ 61 h 130"/>
              <a:gd name="T38" fmla="*/ 130 w 130"/>
              <a:gd name="T39" fmla="*/ 8 h 130"/>
              <a:gd name="T40" fmla="*/ 122 w 130"/>
              <a:gd name="T41" fmla="*/ 0 h 130"/>
              <a:gd name="T42" fmla="*/ 66 w 130"/>
              <a:gd name="T43" fmla="*/ 117 h 130"/>
              <a:gd name="T44" fmla="*/ 54 w 130"/>
              <a:gd name="T45" fmla="*/ 117 h 130"/>
              <a:gd name="T46" fmla="*/ 13 w 130"/>
              <a:gd name="T47" fmla="*/ 76 h 130"/>
              <a:gd name="T48" fmla="*/ 13 w 130"/>
              <a:gd name="T49" fmla="*/ 65 h 130"/>
              <a:gd name="T50" fmla="*/ 19 w 130"/>
              <a:gd name="T51" fmla="*/ 59 h 130"/>
              <a:gd name="T52" fmla="*/ 71 w 130"/>
              <a:gd name="T53" fmla="*/ 111 h 130"/>
              <a:gd name="T54" fmla="*/ 66 w 130"/>
              <a:gd name="T55" fmla="*/ 117 h 130"/>
              <a:gd name="T56" fmla="*/ 122 w 130"/>
              <a:gd name="T57" fmla="*/ 57 h 130"/>
              <a:gd name="T58" fmla="*/ 118 w 130"/>
              <a:gd name="T59" fmla="*/ 65 h 130"/>
              <a:gd name="T60" fmla="*/ 77 w 130"/>
              <a:gd name="T61" fmla="*/ 106 h 130"/>
              <a:gd name="T62" fmla="*/ 25 w 130"/>
              <a:gd name="T63" fmla="*/ 53 h 130"/>
              <a:gd name="T64" fmla="*/ 66 w 130"/>
              <a:gd name="T65" fmla="*/ 12 h 130"/>
              <a:gd name="T66" fmla="*/ 73 w 130"/>
              <a:gd name="T67" fmla="*/ 8 h 130"/>
              <a:gd name="T68" fmla="*/ 119 w 130"/>
              <a:gd name="T69" fmla="*/ 8 h 130"/>
              <a:gd name="T70" fmla="*/ 122 w 130"/>
              <a:gd name="T71" fmla="*/ 11 h 130"/>
              <a:gd name="T72" fmla="*/ 122 w 130"/>
              <a:gd name="T73"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130">
                <a:moveTo>
                  <a:pt x="80" y="27"/>
                </a:moveTo>
                <a:cubicBezTo>
                  <a:pt x="74" y="33"/>
                  <a:pt x="74" y="43"/>
                  <a:pt x="80" y="50"/>
                </a:cubicBezTo>
                <a:cubicBezTo>
                  <a:pt x="87" y="56"/>
                  <a:pt x="97" y="56"/>
                  <a:pt x="104" y="50"/>
                </a:cubicBezTo>
                <a:cubicBezTo>
                  <a:pt x="110" y="43"/>
                  <a:pt x="110" y="33"/>
                  <a:pt x="104" y="27"/>
                </a:cubicBezTo>
                <a:cubicBezTo>
                  <a:pt x="97" y="20"/>
                  <a:pt x="87" y="20"/>
                  <a:pt x="80" y="27"/>
                </a:cubicBezTo>
                <a:close/>
                <a:moveTo>
                  <a:pt x="98" y="44"/>
                </a:moveTo>
                <a:cubicBezTo>
                  <a:pt x="95" y="47"/>
                  <a:pt x="89" y="47"/>
                  <a:pt x="86" y="44"/>
                </a:cubicBezTo>
                <a:cubicBezTo>
                  <a:pt x="83" y="41"/>
                  <a:pt x="83" y="36"/>
                  <a:pt x="86" y="32"/>
                </a:cubicBezTo>
                <a:cubicBezTo>
                  <a:pt x="89" y="29"/>
                  <a:pt x="95" y="29"/>
                  <a:pt x="98" y="32"/>
                </a:cubicBezTo>
                <a:cubicBezTo>
                  <a:pt x="101" y="36"/>
                  <a:pt x="101" y="41"/>
                  <a:pt x="98" y="44"/>
                </a:cubicBezTo>
                <a:close/>
                <a:moveTo>
                  <a:pt x="122" y="0"/>
                </a:moveTo>
                <a:cubicBezTo>
                  <a:pt x="69" y="0"/>
                  <a:pt x="69" y="0"/>
                  <a:pt x="69" y="0"/>
                </a:cubicBezTo>
                <a:cubicBezTo>
                  <a:pt x="64" y="0"/>
                  <a:pt x="64" y="2"/>
                  <a:pt x="60" y="6"/>
                </a:cubicBezTo>
                <a:cubicBezTo>
                  <a:pt x="7" y="59"/>
                  <a:pt x="7" y="59"/>
                  <a:pt x="7" y="59"/>
                </a:cubicBezTo>
                <a:cubicBezTo>
                  <a:pt x="0" y="65"/>
                  <a:pt x="0" y="76"/>
                  <a:pt x="7" y="82"/>
                </a:cubicBezTo>
                <a:cubicBezTo>
                  <a:pt x="48" y="123"/>
                  <a:pt x="48" y="123"/>
                  <a:pt x="48" y="123"/>
                </a:cubicBezTo>
                <a:cubicBezTo>
                  <a:pt x="54" y="130"/>
                  <a:pt x="65" y="130"/>
                  <a:pt x="71" y="123"/>
                </a:cubicBezTo>
                <a:cubicBezTo>
                  <a:pt x="124" y="70"/>
                  <a:pt x="124" y="70"/>
                  <a:pt x="124" y="70"/>
                </a:cubicBezTo>
                <a:cubicBezTo>
                  <a:pt x="128" y="67"/>
                  <a:pt x="130" y="65"/>
                  <a:pt x="130" y="61"/>
                </a:cubicBezTo>
                <a:cubicBezTo>
                  <a:pt x="130" y="8"/>
                  <a:pt x="130" y="8"/>
                  <a:pt x="130" y="8"/>
                </a:cubicBezTo>
                <a:cubicBezTo>
                  <a:pt x="130" y="3"/>
                  <a:pt x="127" y="0"/>
                  <a:pt x="122" y="0"/>
                </a:cubicBezTo>
                <a:close/>
                <a:moveTo>
                  <a:pt x="66" y="117"/>
                </a:moveTo>
                <a:cubicBezTo>
                  <a:pt x="62" y="120"/>
                  <a:pt x="57" y="120"/>
                  <a:pt x="54" y="117"/>
                </a:cubicBezTo>
                <a:cubicBezTo>
                  <a:pt x="13" y="76"/>
                  <a:pt x="13" y="76"/>
                  <a:pt x="13" y="76"/>
                </a:cubicBezTo>
                <a:cubicBezTo>
                  <a:pt x="9" y="73"/>
                  <a:pt x="9" y="68"/>
                  <a:pt x="13" y="65"/>
                </a:cubicBezTo>
                <a:cubicBezTo>
                  <a:pt x="19" y="59"/>
                  <a:pt x="19" y="59"/>
                  <a:pt x="19" y="59"/>
                </a:cubicBezTo>
                <a:cubicBezTo>
                  <a:pt x="71" y="111"/>
                  <a:pt x="71" y="111"/>
                  <a:pt x="71" y="111"/>
                </a:cubicBezTo>
                <a:lnTo>
                  <a:pt x="66" y="117"/>
                </a:lnTo>
                <a:close/>
                <a:moveTo>
                  <a:pt x="122" y="57"/>
                </a:moveTo>
                <a:cubicBezTo>
                  <a:pt x="122" y="59"/>
                  <a:pt x="120" y="62"/>
                  <a:pt x="118" y="65"/>
                </a:cubicBezTo>
                <a:cubicBezTo>
                  <a:pt x="77" y="106"/>
                  <a:pt x="77" y="106"/>
                  <a:pt x="77" y="106"/>
                </a:cubicBezTo>
                <a:cubicBezTo>
                  <a:pt x="25" y="53"/>
                  <a:pt x="25" y="53"/>
                  <a:pt x="25" y="53"/>
                </a:cubicBezTo>
                <a:cubicBezTo>
                  <a:pt x="66" y="12"/>
                  <a:pt x="66" y="12"/>
                  <a:pt x="66" y="12"/>
                </a:cubicBezTo>
                <a:cubicBezTo>
                  <a:pt x="67" y="10"/>
                  <a:pt x="70" y="8"/>
                  <a:pt x="73" y="8"/>
                </a:cubicBezTo>
                <a:cubicBezTo>
                  <a:pt x="119" y="8"/>
                  <a:pt x="119" y="8"/>
                  <a:pt x="119" y="8"/>
                </a:cubicBezTo>
                <a:cubicBezTo>
                  <a:pt x="121" y="8"/>
                  <a:pt x="122" y="9"/>
                  <a:pt x="122" y="11"/>
                </a:cubicBezTo>
                <a:lnTo>
                  <a:pt x="122" y="57"/>
                </a:lnTo>
                <a:close/>
              </a:path>
            </a:pathLst>
          </a:custGeom>
          <a:solidFill>
            <a:schemeClr val="accent1"/>
          </a:solidFill>
          <a:ln w="0">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宋体" panose="02010600030101010101" pitchFamily="2" charset="-122"/>
            </a:endParaRPr>
          </a:p>
        </p:txBody>
      </p:sp>
      <p:sp>
        <p:nvSpPr>
          <p:cNvPr id="19" name="文本框 21"/>
          <p:cNvSpPr txBox="1"/>
          <p:nvPr/>
        </p:nvSpPr>
        <p:spPr>
          <a:xfrm>
            <a:off x="3963350" y="2971892"/>
            <a:ext cx="6916621" cy="1331134"/>
          </a:xfrm>
          <a:prstGeom prst="rect">
            <a:avLst/>
          </a:prstGeom>
          <a:noFill/>
        </p:spPr>
        <p:txBody>
          <a:bodyPr wrap="square" rtlCol="0">
            <a:spAutoFit/>
          </a:bodyPr>
          <a:lstStyle/>
          <a:p>
            <a:pPr defTabSz="592148">
              <a:lnSpc>
                <a:spcPct val="90000"/>
              </a:lnSpc>
              <a:spcAft>
                <a:spcPct val="35000"/>
              </a:spcAft>
            </a:pPr>
            <a:r>
              <a:rPr lang="en-US" altLang="zh-CN" sz="1400" b="1">
                <a:solidFill>
                  <a:srgbClr val="820000"/>
                </a:solidFill>
                <a:latin typeface="+mj-lt"/>
                <a:ea typeface="微软雅黑" pitchFamily="34" charset="-122"/>
              </a:rPr>
              <a:t>Customer Value &amp; Huawei Value: </a:t>
            </a:r>
          </a:p>
          <a:p>
            <a:pPr defTabSz="592148">
              <a:lnSpc>
                <a:spcPct val="90000"/>
              </a:lnSpc>
              <a:spcAft>
                <a:spcPct val="35000"/>
              </a:spcAft>
            </a:pPr>
            <a:r>
              <a:rPr lang="en-US" sz="1200" u="sng">
                <a:latin typeface="+mj-lt"/>
              </a:rPr>
              <a:t>Strong Technical Background with Deep Understanding of Huawei’s Storage Product Line</a:t>
            </a:r>
            <a:endParaRPr lang="en-US" sz="1200">
              <a:latin typeface="+mj-lt"/>
            </a:endParaRPr>
          </a:p>
          <a:p>
            <a:r>
              <a:rPr lang="en-US" sz="1200">
                <a:latin typeface="+mj-lt"/>
              </a:rPr>
              <a:t>Senior Architect in the Futurewei Storage Lab</a:t>
            </a:r>
          </a:p>
          <a:p>
            <a:r>
              <a:rPr lang="en-US" sz="1200">
                <a:latin typeface="+mj-lt"/>
              </a:rPr>
              <a:t>20 years of IT industry Working Experience</a:t>
            </a:r>
          </a:p>
          <a:p>
            <a:r>
              <a:rPr lang="en-US" sz="1200">
                <a:latin typeface="+mj-lt"/>
              </a:rPr>
              <a:t>Contribute to Huawei storage’s major technical architectures – Frontend AA (Dorado), </a:t>
            </a:r>
            <a:r>
              <a:rPr lang="en-US" sz="1200" err="1">
                <a:latin typeface="+mj-lt"/>
              </a:rPr>
              <a:t>FusionStorage</a:t>
            </a:r>
            <a:r>
              <a:rPr lang="en-US" sz="1200">
                <a:latin typeface="+mj-lt"/>
              </a:rPr>
              <a:t> (ROC)</a:t>
            </a:r>
          </a:p>
        </p:txBody>
      </p:sp>
      <p:pic>
        <p:nvPicPr>
          <p:cNvPr id="3" name="Picture 2" descr="A young person wearing a suit and tie smiling at the camera&#10;&#10;Description automatically generated">
            <a:extLst>
              <a:ext uri="{FF2B5EF4-FFF2-40B4-BE49-F238E27FC236}">
                <a16:creationId xmlns:a16="http://schemas.microsoft.com/office/drawing/2014/main" id="{CD3E1982-6158-4896-9F0C-C71C27C7E5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339" y="393192"/>
            <a:ext cx="1647287" cy="2068935"/>
          </a:xfrm>
          <a:prstGeom prst="rect">
            <a:avLst/>
          </a:prstGeom>
        </p:spPr>
      </p:pic>
    </p:spTree>
    <p:extLst>
      <p:ext uri="{BB962C8B-B14F-4D97-AF65-F5344CB8AC3E}">
        <p14:creationId xmlns:p14="http://schemas.microsoft.com/office/powerpoint/2010/main" val="59375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16"/>
          <p:cNvSpPr>
            <a:spLocks noChangeArrowheads="1"/>
          </p:cNvSpPr>
          <p:nvPr/>
        </p:nvSpPr>
        <p:spPr bwMode="auto">
          <a:xfrm>
            <a:off x="3353348" y="269294"/>
            <a:ext cx="8583393" cy="6389843"/>
          </a:xfrm>
          <a:prstGeom prst="roundRect">
            <a:avLst>
              <a:gd name="adj" fmla="val 4690"/>
            </a:avLst>
          </a:prstGeom>
          <a:solidFill>
            <a:schemeClr val="accent1">
              <a:lumMod val="20000"/>
              <a:lumOff val="80000"/>
              <a:alpha val="7000"/>
            </a:schemeClr>
          </a:solidFill>
          <a:ln w="19050" cap="flat" cmpd="thickThin">
            <a:solidFill>
              <a:schemeClr val="accent5">
                <a:lumMod val="50000"/>
              </a:schemeClr>
            </a:solidFill>
            <a:prstDash val="dash"/>
            <a:bevel/>
            <a:headEnd type="none"/>
            <a:tailEnd w="med" len="lg"/>
          </a:ln>
          <a:effectLst>
            <a:outerShdw blurRad="152400" dist="38100" dir="2700000" sx="101000" sy="101000" algn="tl" rotWithShape="0">
              <a:schemeClr val="accent2">
                <a:alpha val="40000"/>
              </a:schemeClr>
            </a:outerShdw>
            <a:reflection stA="45000" endPos="0" dist="50800" dir="5400000" sy="-100000" algn="bl" rotWithShape="0"/>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4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2" name="文本框 21"/>
          <p:cNvSpPr txBox="1"/>
          <p:nvPr/>
        </p:nvSpPr>
        <p:spPr>
          <a:xfrm>
            <a:off x="3622911" y="704441"/>
            <a:ext cx="8113460" cy="1348061"/>
          </a:xfrm>
          <a:prstGeom prst="rect">
            <a:avLst/>
          </a:prstGeom>
          <a:noFill/>
        </p:spPr>
        <p:txBody>
          <a:bodyPr wrap="square" rtlCol="0">
            <a:spAutoFit/>
          </a:bodyPr>
          <a:lstStyle/>
          <a:p>
            <a:pPr marL="285750" marR="0" lvl="0" indent="-285750" algn="l" defTabSz="592148" rtl="0" eaLnBrk="1" fontAlgn="auto" latinLnBrk="0" hangingPunct="1">
              <a:lnSpc>
                <a:spcPct val="90000"/>
              </a:lnSpc>
              <a:spcBef>
                <a:spcPts val="0"/>
              </a:spcBef>
              <a:spcAft>
                <a:spcPct val="35000"/>
              </a:spcAft>
              <a:buClrTx/>
              <a:buSzTx/>
              <a:buFont typeface="Wingdings" panose="05000000000000000000" pitchFamily="2" charset="2"/>
              <a:buChar char="Ø"/>
              <a:tabLst/>
              <a:defRPr/>
            </a:pPr>
            <a:r>
              <a:rPr lang="de-DE" sz="1200" dirty="0">
                <a:solidFill>
                  <a:prstClr val="black"/>
                </a:solidFill>
                <a:latin typeface="Calibri" panose="020F0502020204030204"/>
              </a:rPr>
              <a:t>2017-2019 UAE G42 HPC &amp; AI</a:t>
            </a:r>
            <a:r>
              <a:rPr kumimoji="0" lang="de-DE" sz="1200" b="0" i="0" u="none" strike="noStrike" kern="1200" cap="none" spc="0" normalizeH="0" baseline="0" noProof="0" dirty="0">
                <a:ln>
                  <a:noFill/>
                </a:ln>
                <a:solidFill>
                  <a:prstClr val="black"/>
                </a:solidFill>
                <a:effectLst/>
                <a:uLnTx/>
                <a:uFillTx/>
                <a:latin typeface="Calibri" panose="020F0502020204030204"/>
                <a:ea typeface="+mn-ea"/>
                <a:cs typeface="+mn-cs"/>
              </a:rPr>
              <a:t> Projects Technical Maketing, Solutions &amp; Support</a:t>
            </a:r>
          </a:p>
          <a:p>
            <a:pPr marL="285750" marR="0" lvl="0" indent="-285750" algn="l" defTabSz="592148" rtl="0" eaLnBrk="1" fontAlgn="auto" latinLnBrk="0" hangingPunct="1">
              <a:lnSpc>
                <a:spcPct val="90000"/>
              </a:lnSpc>
              <a:spcBef>
                <a:spcPts val="0"/>
              </a:spcBef>
              <a:spcAft>
                <a:spcPct val="35000"/>
              </a:spcAft>
              <a:buClrTx/>
              <a:buSzTx/>
              <a:buFont typeface="Wingdings" panose="05000000000000000000" pitchFamily="2" charset="2"/>
              <a:buChar char="Ø"/>
              <a:tabLst/>
              <a:defRPr/>
            </a:pPr>
            <a:r>
              <a:rPr kumimoji="0" lang="de-DE" sz="1200" b="0" i="0" u="none" strike="noStrike" kern="1200" cap="none" spc="0" normalizeH="0" baseline="0" noProof="0" dirty="0">
                <a:ln>
                  <a:noFill/>
                </a:ln>
                <a:solidFill>
                  <a:prstClr val="black"/>
                </a:solidFill>
                <a:effectLst/>
                <a:uLnTx/>
                <a:uFillTx/>
                <a:latin typeface="Calibri" panose="020F0502020204030204"/>
                <a:ea typeface="+mn-ea"/>
                <a:cs typeface="+mn-cs"/>
              </a:rPr>
              <a:t>2016-2019 Saudi Arabio Aramco HPC &amp; ST 5G Project Technical Marketing &amp; Solutions, etc.</a:t>
            </a:r>
          </a:p>
          <a:p>
            <a:pPr marL="285750" lvl="0" indent="-285750" defTabSz="592148">
              <a:lnSpc>
                <a:spcPct val="90000"/>
              </a:lnSpc>
              <a:spcAft>
                <a:spcPct val="35000"/>
              </a:spcAft>
              <a:buFont typeface="Wingdings" panose="05000000000000000000" pitchFamily="2" charset="2"/>
              <a:buChar char="Ø"/>
            </a:pPr>
            <a:r>
              <a:rPr lang="de-DE" sz="1200" dirty="0">
                <a:solidFill>
                  <a:prstClr val="black"/>
                </a:solidFill>
                <a:latin typeface="Calibri" panose="020F0502020204030204"/>
              </a:rPr>
              <a:t>2018-2019 Intelligent Weather Forecast PoC with </a:t>
            </a:r>
            <a:r>
              <a:rPr lang="en-US" sz="1200" dirty="0">
                <a:solidFill>
                  <a:prstClr val="black"/>
                </a:solidFill>
              </a:rPr>
              <a:t>National Meteorological Center of CMA, China</a:t>
            </a:r>
            <a:endParaRPr kumimoji="0" lang="de-DE"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lvl="0" indent="-285750" defTabSz="592148">
              <a:lnSpc>
                <a:spcPct val="90000"/>
              </a:lnSpc>
              <a:spcAft>
                <a:spcPct val="35000"/>
              </a:spcAft>
              <a:buFont typeface="Wingdings" panose="05000000000000000000" pitchFamily="2" charset="2"/>
              <a:buChar char="Ø"/>
            </a:pPr>
            <a:r>
              <a:rPr lang="de-DE" sz="1200" dirty="0">
                <a:solidFill>
                  <a:prstClr val="black"/>
                </a:solidFill>
                <a:latin typeface="Calibri" panose="020F0502020204030204"/>
              </a:rPr>
              <a:t>2015-2019 Numerous Server, Server Virtualization, HCI, Big Data and AI Technical Workshops with </a:t>
            </a:r>
            <a:r>
              <a:rPr lang="en-US" sz="1200" dirty="0">
                <a:solidFill>
                  <a:prstClr val="black"/>
                </a:solidFill>
              </a:rPr>
              <a:t>France Orange Group/OBS/OFR, France Free, Telecom Italia, Italy Wind, Deutsche Telekom AG, Telefónica Germany, Vodafone, etc.</a:t>
            </a:r>
          </a:p>
          <a:p>
            <a:pPr marL="285750" lvl="0" indent="-285750" defTabSz="592148">
              <a:lnSpc>
                <a:spcPct val="90000"/>
              </a:lnSpc>
              <a:spcAft>
                <a:spcPct val="35000"/>
              </a:spcAft>
              <a:buFont typeface="Wingdings" panose="05000000000000000000" pitchFamily="2" charset="2"/>
              <a:buChar char="Ø"/>
            </a:pP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rPr>
              <a:t>Chief Architect for Huawei E9000 Converged Blade &amp; Atlas 5500 Heterogeneous</a:t>
            </a:r>
            <a:r>
              <a:rPr lang="en-US" altLang="zh-CN" sz="1200" dirty="0">
                <a:solidFill>
                  <a:prstClr val="black"/>
                </a:solidFill>
                <a:latin typeface="Arial" panose="020B0604020202020204" pitchFamily="34" charset="0"/>
                <a:ea typeface="微软雅黑" panose="020B0503020204020204" pitchFamily="34" charset="-122"/>
                <a:cs typeface="Arial" panose="020B0604020202020204" pitchFamily="34" charset="0"/>
              </a:rPr>
              <a:t>s Computing Platform</a:t>
            </a:r>
            <a:endParaRPr kumimoji="0" lang="de-DE" altLang="zh-CN" sz="12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 name="文本框 27"/>
          <p:cNvSpPr txBox="1"/>
          <p:nvPr/>
        </p:nvSpPr>
        <p:spPr>
          <a:xfrm>
            <a:off x="3607954" y="5595894"/>
            <a:ext cx="7974120" cy="984885"/>
          </a:xfrm>
          <a:prstGeom prst="rect">
            <a:avLst/>
          </a:prstGeom>
          <a:noFill/>
        </p:spPr>
        <p:txBody>
          <a:bodyPr wrap="square" rtlCol="0">
            <a:spAutoFit/>
          </a:bodyPr>
          <a:lstStyle/>
          <a:p>
            <a:pPr marL="342626" marR="0" lvl="0" indent="-228418" algn="l" defTabSz="914400" rtl="0" eaLnBrk="1" fontAlgn="auto" latinLnBrk="0" hangingPunct="1">
              <a:lnSpc>
                <a:spcPct val="100000"/>
              </a:lnSpc>
              <a:spcBef>
                <a:spcPts val="0"/>
              </a:spcBef>
              <a:spcAft>
                <a:spcPts val="600"/>
              </a:spcAft>
              <a:buClrTx/>
              <a:buSzTx/>
              <a:buFontTx/>
              <a:buAutoNum type="arabicPeriod"/>
              <a:tabLst/>
              <a:defRPr/>
            </a:pPr>
            <a:r>
              <a:rPr kumimoji="0" lang="de-DE" altLang="zh-CN" sz="12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rPr>
              <a:t>Very deep understanding of Huawei </a:t>
            </a:r>
            <a:r>
              <a:rPr lang="de-DE" altLang="zh-CN" sz="1200" dirty="0">
                <a:solidFill>
                  <a:prstClr val="black"/>
                </a:solidFill>
                <a:latin typeface="Arial" panose="020B0604020202020204" pitchFamily="34" charset="0"/>
                <a:ea typeface="微软雅黑" panose="020B0503020204020204" pitchFamily="34" charset="-122"/>
                <a:cs typeface="Arial" panose="020B0604020202020204" pitchFamily="34" charset="0"/>
              </a:rPr>
              <a:t>P</a:t>
            </a:r>
            <a:r>
              <a:rPr kumimoji="0" lang="de-DE" altLang="zh-CN" sz="12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rPr>
              <a:t>roduct offerring and technical details. </a:t>
            </a:r>
          </a:p>
          <a:p>
            <a:pPr marL="342626" marR="0" lvl="0" indent="-228418" algn="l" defTabSz="914400" rtl="0" eaLnBrk="1" fontAlgn="auto" latinLnBrk="0" hangingPunct="1">
              <a:lnSpc>
                <a:spcPct val="100000"/>
              </a:lnSpc>
              <a:spcBef>
                <a:spcPts val="0"/>
              </a:spcBef>
              <a:spcAft>
                <a:spcPts val="600"/>
              </a:spcAft>
              <a:buClrTx/>
              <a:buSzTx/>
              <a:buFontTx/>
              <a:buAutoNum type="arabicPeriod"/>
              <a:tabLst/>
              <a:defRPr/>
            </a:pPr>
            <a:r>
              <a:rPr kumimoji="0" lang="de-DE" altLang="zh-CN" sz="12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rPr>
              <a:t>Previous sales and technical support for European &amp; Middle East sales support for Huawei. </a:t>
            </a:r>
          </a:p>
          <a:p>
            <a:pPr marL="342626" lvl="0" indent="-228418">
              <a:spcAft>
                <a:spcPts val="600"/>
              </a:spcAft>
              <a:buFontTx/>
              <a:buAutoNum type="arabicPeriod"/>
            </a:pPr>
            <a:r>
              <a:rPr kumimoji="0" lang="de-DE" altLang="zh-CN" sz="12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rPr>
              <a:t>US </a:t>
            </a:r>
            <a:r>
              <a:rPr lang="de-DE" altLang="zh-CN" sz="1200" dirty="0">
                <a:solidFill>
                  <a:prstClr val="black"/>
                </a:solidFill>
                <a:latin typeface="Arial" panose="020B0604020202020204" pitchFamily="34" charset="0"/>
                <a:ea typeface="微软雅黑" panose="020B0503020204020204" pitchFamily="34" charset="-122"/>
                <a:cs typeface="Arial" panose="020B0604020202020204" pitchFamily="34" charset="0"/>
              </a:rPr>
              <a:t> lawful permanent resident </a:t>
            </a:r>
            <a:r>
              <a:rPr kumimoji="0" lang="de-DE" altLang="zh-CN" sz="12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rPr>
              <a:t> with excellent communication skill in English and Chinese, deep understanding European cultures. </a:t>
            </a:r>
            <a:endPar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3" name="文本框 22"/>
          <p:cNvSpPr txBox="1"/>
          <p:nvPr/>
        </p:nvSpPr>
        <p:spPr>
          <a:xfrm>
            <a:off x="653160" y="2740483"/>
            <a:ext cx="1805302" cy="46153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99" b="1" kern="0" dirty="0">
                <a:solidFill>
                  <a:prstClr val="black"/>
                </a:solidFill>
                <a:latin typeface="Arial" panose="020B0604020202020204" pitchFamily="34" charset="0"/>
                <a:ea typeface="微软雅黑" panose="020B0503020204020204" pitchFamily="34" charset="-122"/>
                <a:cs typeface="Arial" panose="020B0604020202020204" pitchFamily="34" charset="0"/>
              </a:rPr>
              <a:t>Jinshui Liu</a:t>
            </a:r>
            <a:endParaRPr kumimoji="0" lang="en-US" sz="2399"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 name="矩形 15"/>
          <p:cNvSpPr/>
          <p:nvPr/>
        </p:nvSpPr>
        <p:spPr>
          <a:xfrm>
            <a:off x="3959962" y="296336"/>
            <a:ext cx="7203000" cy="3384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99" b="1" i="0" u="sng" strike="noStrike" kern="1200" cap="none" spc="0" normalizeH="0" baseline="0" noProof="0" dirty="0">
                <a:ln>
                  <a:noFill/>
                </a:ln>
                <a:solidFill>
                  <a:srgbClr val="44546A"/>
                </a:solidFill>
                <a:effectLst/>
                <a:uLnTx/>
                <a:uFillTx/>
                <a:latin typeface="Arial" panose="020B0604020202020204" pitchFamily="34" charset="0"/>
                <a:ea typeface="宋体" panose="02010600030101010101" pitchFamily="2" charset="-122"/>
                <a:cs typeface="Arial" panose="020B0604020202020204" pitchFamily="34" charset="0"/>
              </a:rPr>
              <a:t>Key</a:t>
            </a:r>
            <a:r>
              <a:rPr kumimoji="0" lang="en-US" altLang="zh-CN" sz="1599" b="1" i="0" u="sng" strike="noStrike" kern="1200" cap="none" spc="0" normalizeH="0" baseline="0" noProof="0" dirty="0">
                <a:ln>
                  <a:noFill/>
                </a:ln>
                <a:solidFill>
                  <a:srgbClr val="44546A"/>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599" b="1" i="0" u="sng" strike="noStrike" kern="1200" cap="none" spc="0" normalizeH="0" baseline="0" noProof="0" dirty="0">
                <a:ln>
                  <a:noFill/>
                </a:ln>
                <a:solidFill>
                  <a:srgbClr val="44546A"/>
                </a:solidFill>
                <a:effectLst/>
                <a:uLnTx/>
                <a:uFillTx/>
                <a:latin typeface="Arial" panose="020B0604020202020204" pitchFamily="34" charset="0"/>
                <a:ea typeface="宋体" panose="02010600030101010101" pitchFamily="2" charset="-122"/>
                <a:cs typeface="Arial" panose="020B0604020202020204" pitchFamily="34" charset="0"/>
              </a:rPr>
              <a:t>Project</a:t>
            </a:r>
            <a:r>
              <a:rPr kumimoji="0" lang="en-US" altLang="zh-CN" sz="1599" b="1" i="0" u="sng" strike="noStrike" kern="1200" cap="none" spc="0" normalizeH="0" baseline="0" noProof="0" dirty="0">
                <a:ln>
                  <a:noFill/>
                </a:ln>
                <a:solidFill>
                  <a:srgbClr val="44546A"/>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599" b="1" i="0" u="sng" strike="noStrike" kern="1200" cap="none" spc="0" normalizeH="0" baseline="0" noProof="0" dirty="0">
                <a:ln>
                  <a:noFill/>
                </a:ln>
                <a:solidFill>
                  <a:srgbClr val="44546A"/>
                </a:solidFill>
                <a:effectLst/>
                <a:uLnTx/>
                <a:uFillTx/>
                <a:latin typeface="Arial" panose="020B0604020202020204" pitchFamily="34" charset="0"/>
                <a:ea typeface="宋体" panose="02010600030101010101" pitchFamily="2" charset="-122"/>
                <a:cs typeface="Arial" panose="020B0604020202020204" pitchFamily="34" charset="0"/>
              </a:rPr>
              <a:t>Experience</a:t>
            </a:r>
          </a:p>
        </p:txBody>
      </p:sp>
      <p:sp>
        <p:nvSpPr>
          <p:cNvPr id="25" name="Freeform 29"/>
          <p:cNvSpPr>
            <a:spLocks noEditPoints="1"/>
          </p:cNvSpPr>
          <p:nvPr/>
        </p:nvSpPr>
        <p:spPr bwMode="auto">
          <a:xfrm>
            <a:off x="3651192" y="380787"/>
            <a:ext cx="308770" cy="292063"/>
          </a:xfrm>
          <a:custGeom>
            <a:avLst/>
            <a:gdLst>
              <a:gd name="T0" fmla="*/ 80 w 130"/>
              <a:gd name="T1" fmla="*/ 27 h 130"/>
              <a:gd name="T2" fmla="*/ 80 w 130"/>
              <a:gd name="T3" fmla="*/ 50 h 130"/>
              <a:gd name="T4" fmla="*/ 104 w 130"/>
              <a:gd name="T5" fmla="*/ 50 h 130"/>
              <a:gd name="T6" fmla="*/ 104 w 130"/>
              <a:gd name="T7" fmla="*/ 27 h 130"/>
              <a:gd name="T8" fmla="*/ 80 w 130"/>
              <a:gd name="T9" fmla="*/ 27 h 130"/>
              <a:gd name="T10" fmla="*/ 98 w 130"/>
              <a:gd name="T11" fmla="*/ 44 h 130"/>
              <a:gd name="T12" fmla="*/ 86 w 130"/>
              <a:gd name="T13" fmla="*/ 44 h 130"/>
              <a:gd name="T14" fmla="*/ 86 w 130"/>
              <a:gd name="T15" fmla="*/ 32 h 130"/>
              <a:gd name="T16" fmla="*/ 98 w 130"/>
              <a:gd name="T17" fmla="*/ 32 h 130"/>
              <a:gd name="T18" fmla="*/ 98 w 130"/>
              <a:gd name="T19" fmla="*/ 44 h 130"/>
              <a:gd name="T20" fmla="*/ 122 w 130"/>
              <a:gd name="T21" fmla="*/ 0 h 130"/>
              <a:gd name="T22" fmla="*/ 69 w 130"/>
              <a:gd name="T23" fmla="*/ 0 h 130"/>
              <a:gd name="T24" fmla="*/ 60 w 130"/>
              <a:gd name="T25" fmla="*/ 6 h 130"/>
              <a:gd name="T26" fmla="*/ 7 w 130"/>
              <a:gd name="T27" fmla="*/ 59 h 130"/>
              <a:gd name="T28" fmla="*/ 7 w 130"/>
              <a:gd name="T29" fmla="*/ 82 h 130"/>
              <a:gd name="T30" fmla="*/ 48 w 130"/>
              <a:gd name="T31" fmla="*/ 123 h 130"/>
              <a:gd name="T32" fmla="*/ 71 w 130"/>
              <a:gd name="T33" fmla="*/ 123 h 130"/>
              <a:gd name="T34" fmla="*/ 124 w 130"/>
              <a:gd name="T35" fmla="*/ 70 h 130"/>
              <a:gd name="T36" fmla="*/ 130 w 130"/>
              <a:gd name="T37" fmla="*/ 61 h 130"/>
              <a:gd name="T38" fmla="*/ 130 w 130"/>
              <a:gd name="T39" fmla="*/ 8 h 130"/>
              <a:gd name="T40" fmla="*/ 122 w 130"/>
              <a:gd name="T41" fmla="*/ 0 h 130"/>
              <a:gd name="T42" fmla="*/ 66 w 130"/>
              <a:gd name="T43" fmla="*/ 117 h 130"/>
              <a:gd name="T44" fmla="*/ 54 w 130"/>
              <a:gd name="T45" fmla="*/ 117 h 130"/>
              <a:gd name="T46" fmla="*/ 13 w 130"/>
              <a:gd name="T47" fmla="*/ 76 h 130"/>
              <a:gd name="T48" fmla="*/ 13 w 130"/>
              <a:gd name="T49" fmla="*/ 65 h 130"/>
              <a:gd name="T50" fmla="*/ 19 w 130"/>
              <a:gd name="T51" fmla="*/ 59 h 130"/>
              <a:gd name="T52" fmla="*/ 71 w 130"/>
              <a:gd name="T53" fmla="*/ 111 h 130"/>
              <a:gd name="T54" fmla="*/ 66 w 130"/>
              <a:gd name="T55" fmla="*/ 117 h 130"/>
              <a:gd name="T56" fmla="*/ 122 w 130"/>
              <a:gd name="T57" fmla="*/ 57 h 130"/>
              <a:gd name="T58" fmla="*/ 118 w 130"/>
              <a:gd name="T59" fmla="*/ 65 h 130"/>
              <a:gd name="T60" fmla="*/ 77 w 130"/>
              <a:gd name="T61" fmla="*/ 106 h 130"/>
              <a:gd name="T62" fmla="*/ 25 w 130"/>
              <a:gd name="T63" fmla="*/ 53 h 130"/>
              <a:gd name="T64" fmla="*/ 66 w 130"/>
              <a:gd name="T65" fmla="*/ 12 h 130"/>
              <a:gd name="T66" fmla="*/ 73 w 130"/>
              <a:gd name="T67" fmla="*/ 8 h 130"/>
              <a:gd name="T68" fmla="*/ 119 w 130"/>
              <a:gd name="T69" fmla="*/ 8 h 130"/>
              <a:gd name="T70" fmla="*/ 122 w 130"/>
              <a:gd name="T71" fmla="*/ 11 h 130"/>
              <a:gd name="T72" fmla="*/ 122 w 130"/>
              <a:gd name="T73"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130">
                <a:moveTo>
                  <a:pt x="80" y="27"/>
                </a:moveTo>
                <a:cubicBezTo>
                  <a:pt x="74" y="33"/>
                  <a:pt x="74" y="43"/>
                  <a:pt x="80" y="50"/>
                </a:cubicBezTo>
                <a:cubicBezTo>
                  <a:pt x="87" y="56"/>
                  <a:pt x="97" y="56"/>
                  <a:pt x="104" y="50"/>
                </a:cubicBezTo>
                <a:cubicBezTo>
                  <a:pt x="110" y="43"/>
                  <a:pt x="110" y="33"/>
                  <a:pt x="104" y="27"/>
                </a:cubicBezTo>
                <a:cubicBezTo>
                  <a:pt x="97" y="20"/>
                  <a:pt x="87" y="20"/>
                  <a:pt x="80" y="27"/>
                </a:cubicBezTo>
                <a:close/>
                <a:moveTo>
                  <a:pt x="98" y="44"/>
                </a:moveTo>
                <a:cubicBezTo>
                  <a:pt x="95" y="47"/>
                  <a:pt x="89" y="47"/>
                  <a:pt x="86" y="44"/>
                </a:cubicBezTo>
                <a:cubicBezTo>
                  <a:pt x="83" y="41"/>
                  <a:pt x="83" y="36"/>
                  <a:pt x="86" y="32"/>
                </a:cubicBezTo>
                <a:cubicBezTo>
                  <a:pt x="89" y="29"/>
                  <a:pt x="95" y="29"/>
                  <a:pt x="98" y="32"/>
                </a:cubicBezTo>
                <a:cubicBezTo>
                  <a:pt x="101" y="36"/>
                  <a:pt x="101" y="41"/>
                  <a:pt x="98" y="44"/>
                </a:cubicBezTo>
                <a:close/>
                <a:moveTo>
                  <a:pt x="122" y="0"/>
                </a:moveTo>
                <a:cubicBezTo>
                  <a:pt x="69" y="0"/>
                  <a:pt x="69" y="0"/>
                  <a:pt x="69" y="0"/>
                </a:cubicBezTo>
                <a:cubicBezTo>
                  <a:pt x="64" y="0"/>
                  <a:pt x="64" y="2"/>
                  <a:pt x="60" y="6"/>
                </a:cubicBezTo>
                <a:cubicBezTo>
                  <a:pt x="7" y="59"/>
                  <a:pt x="7" y="59"/>
                  <a:pt x="7" y="59"/>
                </a:cubicBezTo>
                <a:cubicBezTo>
                  <a:pt x="0" y="65"/>
                  <a:pt x="0" y="76"/>
                  <a:pt x="7" y="82"/>
                </a:cubicBezTo>
                <a:cubicBezTo>
                  <a:pt x="48" y="123"/>
                  <a:pt x="48" y="123"/>
                  <a:pt x="48" y="123"/>
                </a:cubicBezTo>
                <a:cubicBezTo>
                  <a:pt x="54" y="130"/>
                  <a:pt x="65" y="130"/>
                  <a:pt x="71" y="123"/>
                </a:cubicBezTo>
                <a:cubicBezTo>
                  <a:pt x="124" y="70"/>
                  <a:pt x="124" y="70"/>
                  <a:pt x="124" y="70"/>
                </a:cubicBezTo>
                <a:cubicBezTo>
                  <a:pt x="128" y="67"/>
                  <a:pt x="130" y="65"/>
                  <a:pt x="130" y="61"/>
                </a:cubicBezTo>
                <a:cubicBezTo>
                  <a:pt x="130" y="8"/>
                  <a:pt x="130" y="8"/>
                  <a:pt x="130" y="8"/>
                </a:cubicBezTo>
                <a:cubicBezTo>
                  <a:pt x="130" y="3"/>
                  <a:pt x="127" y="0"/>
                  <a:pt x="122" y="0"/>
                </a:cubicBezTo>
                <a:close/>
                <a:moveTo>
                  <a:pt x="66" y="117"/>
                </a:moveTo>
                <a:cubicBezTo>
                  <a:pt x="62" y="120"/>
                  <a:pt x="57" y="120"/>
                  <a:pt x="54" y="117"/>
                </a:cubicBezTo>
                <a:cubicBezTo>
                  <a:pt x="13" y="76"/>
                  <a:pt x="13" y="76"/>
                  <a:pt x="13" y="76"/>
                </a:cubicBezTo>
                <a:cubicBezTo>
                  <a:pt x="9" y="73"/>
                  <a:pt x="9" y="68"/>
                  <a:pt x="13" y="65"/>
                </a:cubicBezTo>
                <a:cubicBezTo>
                  <a:pt x="19" y="59"/>
                  <a:pt x="19" y="59"/>
                  <a:pt x="19" y="59"/>
                </a:cubicBezTo>
                <a:cubicBezTo>
                  <a:pt x="71" y="111"/>
                  <a:pt x="71" y="111"/>
                  <a:pt x="71" y="111"/>
                </a:cubicBezTo>
                <a:lnTo>
                  <a:pt x="66" y="117"/>
                </a:lnTo>
                <a:close/>
                <a:moveTo>
                  <a:pt x="122" y="57"/>
                </a:moveTo>
                <a:cubicBezTo>
                  <a:pt x="122" y="59"/>
                  <a:pt x="120" y="62"/>
                  <a:pt x="118" y="65"/>
                </a:cubicBezTo>
                <a:cubicBezTo>
                  <a:pt x="77" y="106"/>
                  <a:pt x="77" y="106"/>
                  <a:pt x="77" y="106"/>
                </a:cubicBezTo>
                <a:cubicBezTo>
                  <a:pt x="25" y="53"/>
                  <a:pt x="25" y="53"/>
                  <a:pt x="25" y="53"/>
                </a:cubicBezTo>
                <a:cubicBezTo>
                  <a:pt x="66" y="12"/>
                  <a:pt x="66" y="12"/>
                  <a:pt x="66" y="12"/>
                </a:cubicBezTo>
                <a:cubicBezTo>
                  <a:pt x="67" y="10"/>
                  <a:pt x="70" y="8"/>
                  <a:pt x="73" y="8"/>
                </a:cubicBezTo>
                <a:cubicBezTo>
                  <a:pt x="119" y="8"/>
                  <a:pt x="119" y="8"/>
                  <a:pt x="119" y="8"/>
                </a:cubicBezTo>
                <a:cubicBezTo>
                  <a:pt x="121" y="8"/>
                  <a:pt x="122" y="9"/>
                  <a:pt x="122" y="11"/>
                </a:cubicBezTo>
                <a:lnTo>
                  <a:pt x="122" y="57"/>
                </a:lnTo>
                <a:close/>
              </a:path>
            </a:pathLst>
          </a:custGeom>
          <a:solidFill>
            <a:schemeClr val="accent1"/>
          </a:solidFill>
          <a:ln w="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grpSp>
        <p:nvGrpSpPr>
          <p:cNvPr id="4" name="Group 3">
            <a:extLst>
              <a:ext uri="{FF2B5EF4-FFF2-40B4-BE49-F238E27FC236}">
                <a16:creationId xmlns:a16="http://schemas.microsoft.com/office/drawing/2014/main" id="{0F7F95EC-49B4-4185-A91C-7467AC89E451}"/>
              </a:ext>
            </a:extLst>
          </p:cNvPr>
          <p:cNvGrpSpPr/>
          <p:nvPr/>
        </p:nvGrpSpPr>
        <p:grpSpPr>
          <a:xfrm>
            <a:off x="3622911" y="2190794"/>
            <a:ext cx="7976942" cy="369624"/>
            <a:chOff x="3626808" y="2802040"/>
            <a:chExt cx="7976942" cy="369624"/>
          </a:xfrm>
        </p:grpSpPr>
        <p:sp>
          <p:nvSpPr>
            <p:cNvPr id="17" name="矩形 16"/>
            <p:cNvSpPr/>
            <p:nvPr/>
          </p:nvSpPr>
          <p:spPr>
            <a:xfrm>
              <a:off x="3959962" y="2802040"/>
              <a:ext cx="7643788" cy="3384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99" b="1" i="0" u="sng" strike="noStrike" kern="1200" cap="none" spc="0" normalizeH="0" baseline="0" noProof="0" dirty="0">
                  <a:ln>
                    <a:noFill/>
                  </a:ln>
                  <a:solidFill>
                    <a:srgbClr val="44546A"/>
                  </a:solidFill>
                  <a:effectLst/>
                  <a:uLnTx/>
                  <a:uFillTx/>
                  <a:latin typeface="Arial" panose="020B0604020202020204" pitchFamily="34" charset="0"/>
                  <a:ea typeface="宋体" panose="02010600030101010101" pitchFamily="2" charset="-122"/>
                  <a:cs typeface="Arial" panose="020B0604020202020204" pitchFamily="34" charset="0"/>
                </a:rPr>
                <a:t>Outstanding contributions</a:t>
              </a:r>
              <a:endParaRPr kumimoji="0" lang="zh-CN" altLang="en-US" sz="1599" b="1" i="0" u="sng" strike="noStrike" kern="1200" cap="none" spc="0" normalizeH="0" baseline="0" noProof="0" dirty="0">
                <a:ln>
                  <a:noFill/>
                </a:ln>
                <a:solidFill>
                  <a:srgbClr val="44546A"/>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6" name="Freeform 29"/>
            <p:cNvSpPr>
              <a:spLocks noEditPoints="1"/>
            </p:cNvSpPr>
            <p:nvPr/>
          </p:nvSpPr>
          <p:spPr bwMode="auto">
            <a:xfrm>
              <a:off x="3626808" y="2879601"/>
              <a:ext cx="308770" cy="292063"/>
            </a:xfrm>
            <a:custGeom>
              <a:avLst/>
              <a:gdLst>
                <a:gd name="T0" fmla="*/ 80 w 130"/>
                <a:gd name="T1" fmla="*/ 27 h 130"/>
                <a:gd name="T2" fmla="*/ 80 w 130"/>
                <a:gd name="T3" fmla="*/ 50 h 130"/>
                <a:gd name="T4" fmla="*/ 104 w 130"/>
                <a:gd name="T5" fmla="*/ 50 h 130"/>
                <a:gd name="T6" fmla="*/ 104 w 130"/>
                <a:gd name="T7" fmla="*/ 27 h 130"/>
                <a:gd name="T8" fmla="*/ 80 w 130"/>
                <a:gd name="T9" fmla="*/ 27 h 130"/>
                <a:gd name="T10" fmla="*/ 98 w 130"/>
                <a:gd name="T11" fmla="*/ 44 h 130"/>
                <a:gd name="T12" fmla="*/ 86 w 130"/>
                <a:gd name="T13" fmla="*/ 44 h 130"/>
                <a:gd name="T14" fmla="*/ 86 w 130"/>
                <a:gd name="T15" fmla="*/ 32 h 130"/>
                <a:gd name="T16" fmla="*/ 98 w 130"/>
                <a:gd name="T17" fmla="*/ 32 h 130"/>
                <a:gd name="T18" fmla="*/ 98 w 130"/>
                <a:gd name="T19" fmla="*/ 44 h 130"/>
                <a:gd name="T20" fmla="*/ 122 w 130"/>
                <a:gd name="T21" fmla="*/ 0 h 130"/>
                <a:gd name="T22" fmla="*/ 69 w 130"/>
                <a:gd name="T23" fmla="*/ 0 h 130"/>
                <a:gd name="T24" fmla="*/ 60 w 130"/>
                <a:gd name="T25" fmla="*/ 6 h 130"/>
                <a:gd name="T26" fmla="*/ 7 w 130"/>
                <a:gd name="T27" fmla="*/ 59 h 130"/>
                <a:gd name="T28" fmla="*/ 7 w 130"/>
                <a:gd name="T29" fmla="*/ 82 h 130"/>
                <a:gd name="T30" fmla="*/ 48 w 130"/>
                <a:gd name="T31" fmla="*/ 123 h 130"/>
                <a:gd name="T32" fmla="*/ 71 w 130"/>
                <a:gd name="T33" fmla="*/ 123 h 130"/>
                <a:gd name="T34" fmla="*/ 124 w 130"/>
                <a:gd name="T35" fmla="*/ 70 h 130"/>
                <a:gd name="T36" fmla="*/ 130 w 130"/>
                <a:gd name="T37" fmla="*/ 61 h 130"/>
                <a:gd name="T38" fmla="*/ 130 w 130"/>
                <a:gd name="T39" fmla="*/ 8 h 130"/>
                <a:gd name="T40" fmla="*/ 122 w 130"/>
                <a:gd name="T41" fmla="*/ 0 h 130"/>
                <a:gd name="T42" fmla="*/ 66 w 130"/>
                <a:gd name="T43" fmla="*/ 117 h 130"/>
                <a:gd name="T44" fmla="*/ 54 w 130"/>
                <a:gd name="T45" fmla="*/ 117 h 130"/>
                <a:gd name="T46" fmla="*/ 13 w 130"/>
                <a:gd name="T47" fmla="*/ 76 h 130"/>
                <a:gd name="T48" fmla="*/ 13 w 130"/>
                <a:gd name="T49" fmla="*/ 65 h 130"/>
                <a:gd name="T50" fmla="*/ 19 w 130"/>
                <a:gd name="T51" fmla="*/ 59 h 130"/>
                <a:gd name="T52" fmla="*/ 71 w 130"/>
                <a:gd name="T53" fmla="*/ 111 h 130"/>
                <a:gd name="T54" fmla="*/ 66 w 130"/>
                <a:gd name="T55" fmla="*/ 117 h 130"/>
                <a:gd name="T56" fmla="*/ 122 w 130"/>
                <a:gd name="T57" fmla="*/ 57 h 130"/>
                <a:gd name="T58" fmla="*/ 118 w 130"/>
                <a:gd name="T59" fmla="*/ 65 h 130"/>
                <a:gd name="T60" fmla="*/ 77 w 130"/>
                <a:gd name="T61" fmla="*/ 106 h 130"/>
                <a:gd name="T62" fmla="*/ 25 w 130"/>
                <a:gd name="T63" fmla="*/ 53 h 130"/>
                <a:gd name="T64" fmla="*/ 66 w 130"/>
                <a:gd name="T65" fmla="*/ 12 h 130"/>
                <a:gd name="T66" fmla="*/ 73 w 130"/>
                <a:gd name="T67" fmla="*/ 8 h 130"/>
                <a:gd name="T68" fmla="*/ 119 w 130"/>
                <a:gd name="T69" fmla="*/ 8 h 130"/>
                <a:gd name="T70" fmla="*/ 122 w 130"/>
                <a:gd name="T71" fmla="*/ 11 h 130"/>
                <a:gd name="T72" fmla="*/ 122 w 130"/>
                <a:gd name="T73"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130">
                  <a:moveTo>
                    <a:pt x="80" y="27"/>
                  </a:moveTo>
                  <a:cubicBezTo>
                    <a:pt x="74" y="33"/>
                    <a:pt x="74" y="43"/>
                    <a:pt x="80" y="50"/>
                  </a:cubicBezTo>
                  <a:cubicBezTo>
                    <a:pt x="87" y="56"/>
                    <a:pt x="97" y="56"/>
                    <a:pt x="104" y="50"/>
                  </a:cubicBezTo>
                  <a:cubicBezTo>
                    <a:pt x="110" y="43"/>
                    <a:pt x="110" y="33"/>
                    <a:pt x="104" y="27"/>
                  </a:cubicBezTo>
                  <a:cubicBezTo>
                    <a:pt x="97" y="20"/>
                    <a:pt x="87" y="20"/>
                    <a:pt x="80" y="27"/>
                  </a:cubicBezTo>
                  <a:close/>
                  <a:moveTo>
                    <a:pt x="98" y="44"/>
                  </a:moveTo>
                  <a:cubicBezTo>
                    <a:pt x="95" y="47"/>
                    <a:pt x="89" y="47"/>
                    <a:pt x="86" y="44"/>
                  </a:cubicBezTo>
                  <a:cubicBezTo>
                    <a:pt x="83" y="41"/>
                    <a:pt x="83" y="36"/>
                    <a:pt x="86" y="32"/>
                  </a:cubicBezTo>
                  <a:cubicBezTo>
                    <a:pt x="89" y="29"/>
                    <a:pt x="95" y="29"/>
                    <a:pt x="98" y="32"/>
                  </a:cubicBezTo>
                  <a:cubicBezTo>
                    <a:pt x="101" y="36"/>
                    <a:pt x="101" y="41"/>
                    <a:pt x="98" y="44"/>
                  </a:cubicBezTo>
                  <a:close/>
                  <a:moveTo>
                    <a:pt x="122" y="0"/>
                  </a:moveTo>
                  <a:cubicBezTo>
                    <a:pt x="69" y="0"/>
                    <a:pt x="69" y="0"/>
                    <a:pt x="69" y="0"/>
                  </a:cubicBezTo>
                  <a:cubicBezTo>
                    <a:pt x="64" y="0"/>
                    <a:pt x="64" y="2"/>
                    <a:pt x="60" y="6"/>
                  </a:cubicBezTo>
                  <a:cubicBezTo>
                    <a:pt x="7" y="59"/>
                    <a:pt x="7" y="59"/>
                    <a:pt x="7" y="59"/>
                  </a:cubicBezTo>
                  <a:cubicBezTo>
                    <a:pt x="0" y="65"/>
                    <a:pt x="0" y="76"/>
                    <a:pt x="7" y="82"/>
                  </a:cubicBezTo>
                  <a:cubicBezTo>
                    <a:pt x="48" y="123"/>
                    <a:pt x="48" y="123"/>
                    <a:pt x="48" y="123"/>
                  </a:cubicBezTo>
                  <a:cubicBezTo>
                    <a:pt x="54" y="130"/>
                    <a:pt x="65" y="130"/>
                    <a:pt x="71" y="123"/>
                  </a:cubicBezTo>
                  <a:cubicBezTo>
                    <a:pt x="124" y="70"/>
                    <a:pt x="124" y="70"/>
                    <a:pt x="124" y="70"/>
                  </a:cubicBezTo>
                  <a:cubicBezTo>
                    <a:pt x="128" y="67"/>
                    <a:pt x="130" y="65"/>
                    <a:pt x="130" y="61"/>
                  </a:cubicBezTo>
                  <a:cubicBezTo>
                    <a:pt x="130" y="8"/>
                    <a:pt x="130" y="8"/>
                    <a:pt x="130" y="8"/>
                  </a:cubicBezTo>
                  <a:cubicBezTo>
                    <a:pt x="130" y="3"/>
                    <a:pt x="127" y="0"/>
                    <a:pt x="122" y="0"/>
                  </a:cubicBezTo>
                  <a:close/>
                  <a:moveTo>
                    <a:pt x="66" y="117"/>
                  </a:moveTo>
                  <a:cubicBezTo>
                    <a:pt x="62" y="120"/>
                    <a:pt x="57" y="120"/>
                    <a:pt x="54" y="117"/>
                  </a:cubicBezTo>
                  <a:cubicBezTo>
                    <a:pt x="13" y="76"/>
                    <a:pt x="13" y="76"/>
                    <a:pt x="13" y="76"/>
                  </a:cubicBezTo>
                  <a:cubicBezTo>
                    <a:pt x="9" y="73"/>
                    <a:pt x="9" y="68"/>
                    <a:pt x="13" y="65"/>
                  </a:cubicBezTo>
                  <a:cubicBezTo>
                    <a:pt x="19" y="59"/>
                    <a:pt x="19" y="59"/>
                    <a:pt x="19" y="59"/>
                  </a:cubicBezTo>
                  <a:cubicBezTo>
                    <a:pt x="71" y="111"/>
                    <a:pt x="71" y="111"/>
                    <a:pt x="71" y="111"/>
                  </a:cubicBezTo>
                  <a:lnTo>
                    <a:pt x="66" y="117"/>
                  </a:lnTo>
                  <a:close/>
                  <a:moveTo>
                    <a:pt x="122" y="57"/>
                  </a:moveTo>
                  <a:cubicBezTo>
                    <a:pt x="122" y="59"/>
                    <a:pt x="120" y="62"/>
                    <a:pt x="118" y="65"/>
                  </a:cubicBezTo>
                  <a:cubicBezTo>
                    <a:pt x="77" y="106"/>
                    <a:pt x="77" y="106"/>
                    <a:pt x="77" y="106"/>
                  </a:cubicBezTo>
                  <a:cubicBezTo>
                    <a:pt x="25" y="53"/>
                    <a:pt x="25" y="53"/>
                    <a:pt x="25" y="53"/>
                  </a:cubicBezTo>
                  <a:cubicBezTo>
                    <a:pt x="66" y="12"/>
                    <a:pt x="66" y="12"/>
                    <a:pt x="66" y="12"/>
                  </a:cubicBezTo>
                  <a:cubicBezTo>
                    <a:pt x="67" y="10"/>
                    <a:pt x="70" y="8"/>
                    <a:pt x="73" y="8"/>
                  </a:cubicBezTo>
                  <a:cubicBezTo>
                    <a:pt x="119" y="8"/>
                    <a:pt x="119" y="8"/>
                    <a:pt x="119" y="8"/>
                  </a:cubicBezTo>
                  <a:cubicBezTo>
                    <a:pt x="121" y="8"/>
                    <a:pt x="122" y="9"/>
                    <a:pt x="122" y="11"/>
                  </a:cubicBezTo>
                  <a:lnTo>
                    <a:pt x="122" y="57"/>
                  </a:lnTo>
                  <a:close/>
                </a:path>
              </a:pathLst>
            </a:custGeom>
            <a:solidFill>
              <a:schemeClr val="accent1"/>
            </a:solidFill>
            <a:ln w="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grpSp>
      <p:grpSp>
        <p:nvGrpSpPr>
          <p:cNvPr id="5" name="Group 4">
            <a:extLst>
              <a:ext uri="{FF2B5EF4-FFF2-40B4-BE49-F238E27FC236}">
                <a16:creationId xmlns:a16="http://schemas.microsoft.com/office/drawing/2014/main" id="{E313AB8C-1C44-43FA-9B90-7B301DCA8BDA}"/>
              </a:ext>
            </a:extLst>
          </p:cNvPr>
          <p:cNvGrpSpPr/>
          <p:nvPr/>
        </p:nvGrpSpPr>
        <p:grpSpPr>
          <a:xfrm>
            <a:off x="3622911" y="5258260"/>
            <a:ext cx="7974142" cy="338422"/>
            <a:chOff x="3651192" y="5088574"/>
            <a:chExt cx="7974142" cy="338422"/>
          </a:xfrm>
        </p:grpSpPr>
        <p:sp>
          <p:nvSpPr>
            <p:cNvPr id="18" name="矩形 17"/>
            <p:cNvSpPr/>
            <p:nvPr/>
          </p:nvSpPr>
          <p:spPr>
            <a:xfrm>
              <a:off x="4025371" y="5088574"/>
              <a:ext cx="7599963" cy="3384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99" b="1" i="0" u="sng" strike="noStrike" kern="1200" cap="none" spc="0" normalizeH="0" baseline="0" noProof="0" dirty="0">
                  <a:ln>
                    <a:noFill/>
                  </a:ln>
                  <a:solidFill>
                    <a:srgbClr val="44546A"/>
                  </a:solidFill>
                  <a:effectLst/>
                  <a:uLnTx/>
                  <a:uFillTx/>
                  <a:latin typeface="Arial" panose="020B0604020202020204" pitchFamily="34" charset="0"/>
                  <a:ea typeface="宋体" panose="02010600030101010101" pitchFamily="2" charset="-122"/>
                  <a:cs typeface="Arial" panose="020B0604020202020204" pitchFamily="34" charset="0"/>
                </a:rPr>
                <a:t>Ready for Support</a:t>
              </a:r>
            </a:p>
          </p:txBody>
        </p:sp>
        <p:sp>
          <p:nvSpPr>
            <p:cNvPr id="30" name="Freeform 29"/>
            <p:cNvSpPr>
              <a:spLocks noEditPoints="1"/>
            </p:cNvSpPr>
            <p:nvPr/>
          </p:nvSpPr>
          <p:spPr bwMode="auto">
            <a:xfrm>
              <a:off x="3651192" y="5131634"/>
              <a:ext cx="308770" cy="292063"/>
            </a:xfrm>
            <a:custGeom>
              <a:avLst/>
              <a:gdLst>
                <a:gd name="T0" fmla="*/ 80 w 130"/>
                <a:gd name="T1" fmla="*/ 27 h 130"/>
                <a:gd name="T2" fmla="*/ 80 w 130"/>
                <a:gd name="T3" fmla="*/ 50 h 130"/>
                <a:gd name="T4" fmla="*/ 104 w 130"/>
                <a:gd name="T5" fmla="*/ 50 h 130"/>
                <a:gd name="T6" fmla="*/ 104 w 130"/>
                <a:gd name="T7" fmla="*/ 27 h 130"/>
                <a:gd name="T8" fmla="*/ 80 w 130"/>
                <a:gd name="T9" fmla="*/ 27 h 130"/>
                <a:gd name="T10" fmla="*/ 98 w 130"/>
                <a:gd name="T11" fmla="*/ 44 h 130"/>
                <a:gd name="T12" fmla="*/ 86 w 130"/>
                <a:gd name="T13" fmla="*/ 44 h 130"/>
                <a:gd name="T14" fmla="*/ 86 w 130"/>
                <a:gd name="T15" fmla="*/ 32 h 130"/>
                <a:gd name="T16" fmla="*/ 98 w 130"/>
                <a:gd name="T17" fmla="*/ 32 h 130"/>
                <a:gd name="T18" fmla="*/ 98 w 130"/>
                <a:gd name="T19" fmla="*/ 44 h 130"/>
                <a:gd name="T20" fmla="*/ 122 w 130"/>
                <a:gd name="T21" fmla="*/ 0 h 130"/>
                <a:gd name="T22" fmla="*/ 69 w 130"/>
                <a:gd name="T23" fmla="*/ 0 h 130"/>
                <a:gd name="T24" fmla="*/ 60 w 130"/>
                <a:gd name="T25" fmla="*/ 6 h 130"/>
                <a:gd name="T26" fmla="*/ 7 w 130"/>
                <a:gd name="T27" fmla="*/ 59 h 130"/>
                <a:gd name="T28" fmla="*/ 7 w 130"/>
                <a:gd name="T29" fmla="*/ 82 h 130"/>
                <a:gd name="T30" fmla="*/ 48 w 130"/>
                <a:gd name="T31" fmla="*/ 123 h 130"/>
                <a:gd name="T32" fmla="*/ 71 w 130"/>
                <a:gd name="T33" fmla="*/ 123 h 130"/>
                <a:gd name="T34" fmla="*/ 124 w 130"/>
                <a:gd name="T35" fmla="*/ 70 h 130"/>
                <a:gd name="T36" fmla="*/ 130 w 130"/>
                <a:gd name="T37" fmla="*/ 61 h 130"/>
                <a:gd name="T38" fmla="*/ 130 w 130"/>
                <a:gd name="T39" fmla="*/ 8 h 130"/>
                <a:gd name="T40" fmla="*/ 122 w 130"/>
                <a:gd name="T41" fmla="*/ 0 h 130"/>
                <a:gd name="T42" fmla="*/ 66 w 130"/>
                <a:gd name="T43" fmla="*/ 117 h 130"/>
                <a:gd name="T44" fmla="*/ 54 w 130"/>
                <a:gd name="T45" fmla="*/ 117 h 130"/>
                <a:gd name="T46" fmla="*/ 13 w 130"/>
                <a:gd name="T47" fmla="*/ 76 h 130"/>
                <a:gd name="T48" fmla="*/ 13 w 130"/>
                <a:gd name="T49" fmla="*/ 65 h 130"/>
                <a:gd name="T50" fmla="*/ 19 w 130"/>
                <a:gd name="T51" fmla="*/ 59 h 130"/>
                <a:gd name="T52" fmla="*/ 71 w 130"/>
                <a:gd name="T53" fmla="*/ 111 h 130"/>
                <a:gd name="T54" fmla="*/ 66 w 130"/>
                <a:gd name="T55" fmla="*/ 117 h 130"/>
                <a:gd name="T56" fmla="*/ 122 w 130"/>
                <a:gd name="T57" fmla="*/ 57 h 130"/>
                <a:gd name="T58" fmla="*/ 118 w 130"/>
                <a:gd name="T59" fmla="*/ 65 h 130"/>
                <a:gd name="T60" fmla="*/ 77 w 130"/>
                <a:gd name="T61" fmla="*/ 106 h 130"/>
                <a:gd name="T62" fmla="*/ 25 w 130"/>
                <a:gd name="T63" fmla="*/ 53 h 130"/>
                <a:gd name="T64" fmla="*/ 66 w 130"/>
                <a:gd name="T65" fmla="*/ 12 h 130"/>
                <a:gd name="T66" fmla="*/ 73 w 130"/>
                <a:gd name="T67" fmla="*/ 8 h 130"/>
                <a:gd name="T68" fmla="*/ 119 w 130"/>
                <a:gd name="T69" fmla="*/ 8 h 130"/>
                <a:gd name="T70" fmla="*/ 122 w 130"/>
                <a:gd name="T71" fmla="*/ 11 h 130"/>
                <a:gd name="T72" fmla="*/ 122 w 130"/>
                <a:gd name="T73"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 h="130">
                  <a:moveTo>
                    <a:pt x="80" y="27"/>
                  </a:moveTo>
                  <a:cubicBezTo>
                    <a:pt x="74" y="33"/>
                    <a:pt x="74" y="43"/>
                    <a:pt x="80" y="50"/>
                  </a:cubicBezTo>
                  <a:cubicBezTo>
                    <a:pt x="87" y="56"/>
                    <a:pt x="97" y="56"/>
                    <a:pt x="104" y="50"/>
                  </a:cubicBezTo>
                  <a:cubicBezTo>
                    <a:pt x="110" y="43"/>
                    <a:pt x="110" y="33"/>
                    <a:pt x="104" y="27"/>
                  </a:cubicBezTo>
                  <a:cubicBezTo>
                    <a:pt x="97" y="20"/>
                    <a:pt x="87" y="20"/>
                    <a:pt x="80" y="27"/>
                  </a:cubicBezTo>
                  <a:close/>
                  <a:moveTo>
                    <a:pt x="98" y="44"/>
                  </a:moveTo>
                  <a:cubicBezTo>
                    <a:pt x="95" y="47"/>
                    <a:pt x="89" y="47"/>
                    <a:pt x="86" y="44"/>
                  </a:cubicBezTo>
                  <a:cubicBezTo>
                    <a:pt x="83" y="41"/>
                    <a:pt x="83" y="36"/>
                    <a:pt x="86" y="32"/>
                  </a:cubicBezTo>
                  <a:cubicBezTo>
                    <a:pt x="89" y="29"/>
                    <a:pt x="95" y="29"/>
                    <a:pt x="98" y="32"/>
                  </a:cubicBezTo>
                  <a:cubicBezTo>
                    <a:pt x="101" y="36"/>
                    <a:pt x="101" y="41"/>
                    <a:pt x="98" y="44"/>
                  </a:cubicBezTo>
                  <a:close/>
                  <a:moveTo>
                    <a:pt x="122" y="0"/>
                  </a:moveTo>
                  <a:cubicBezTo>
                    <a:pt x="69" y="0"/>
                    <a:pt x="69" y="0"/>
                    <a:pt x="69" y="0"/>
                  </a:cubicBezTo>
                  <a:cubicBezTo>
                    <a:pt x="64" y="0"/>
                    <a:pt x="64" y="2"/>
                    <a:pt x="60" y="6"/>
                  </a:cubicBezTo>
                  <a:cubicBezTo>
                    <a:pt x="7" y="59"/>
                    <a:pt x="7" y="59"/>
                    <a:pt x="7" y="59"/>
                  </a:cubicBezTo>
                  <a:cubicBezTo>
                    <a:pt x="0" y="65"/>
                    <a:pt x="0" y="76"/>
                    <a:pt x="7" y="82"/>
                  </a:cubicBezTo>
                  <a:cubicBezTo>
                    <a:pt x="48" y="123"/>
                    <a:pt x="48" y="123"/>
                    <a:pt x="48" y="123"/>
                  </a:cubicBezTo>
                  <a:cubicBezTo>
                    <a:pt x="54" y="130"/>
                    <a:pt x="65" y="130"/>
                    <a:pt x="71" y="123"/>
                  </a:cubicBezTo>
                  <a:cubicBezTo>
                    <a:pt x="124" y="70"/>
                    <a:pt x="124" y="70"/>
                    <a:pt x="124" y="70"/>
                  </a:cubicBezTo>
                  <a:cubicBezTo>
                    <a:pt x="128" y="67"/>
                    <a:pt x="130" y="65"/>
                    <a:pt x="130" y="61"/>
                  </a:cubicBezTo>
                  <a:cubicBezTo>
                    <a:pt x="130" y="8"/>
                    <a:pt x="130" y="8"/>
                    <a:pt x="130" y="8"/>
                  </a:cubicBezTo>
                  <a:cubicBezTo>
                    <a:pt x="130" y="3"/>
                    <a:pt x="127" y="0"/>
                    <a:pt x="122" y="0"/>
                  </a:cubicBezTo>
                  <a:close/>
                  <a:moveTo>
                    <a:pt x="66" y="117"/>
                  </a:moveTo>
                  <a:cubicBezTo>
                    <a:pt x="62" y="120"/>
                    <a:pt x="57" y="120"/>
                    <a:pt x="54" y="117"/>
                  </a:cubicBezTo>
                  <a:cubicBezTo>
                    <a:pt x="13" y="76"/>
                    <a:pt x="13" y="76"/>
                    <a:pt x="13" y="76"/>
                  </a:cubicBezTo>
                  <a:cubicBezTo>
                    <a:pt x="9" y="73"/>
                    <a:pt x="9" y="68"/>
                    <a:pt x="13" y="65"/>
                  </a:cubicBezTo>
                  <a:cubicBezTo>
                    <a:pt x="19" y="59"/>
                    <a:pt x="19" y="59"/>
                    <a:pt x="19" y="59"/>
                  </a:cubicBezTo>
                  <a:cubicBezTo>
                    <a:pt x="71" y="111"/>
                    <a:pt x="71" y="111"/>
                    <a:pt x="71" y="111"/>
                  </a:cubicBezTo>
                  <a:lnTo>
                    <a:pt x="66" y="117"/>
                  </a:lnTo>
                  <a:close/>
                  <a:moveTo>
                    <a:pt x="122" y="57"/>
                  </a:moveTo>
                  <a:cubicBezTo>
                    <a:pt x="122" y="59"/>
                    <a:pt x="120" y="62"/>
                    <a:pt x="118" y="65"/>
                  </a:cubicBezTo>
                  <a:cubicBezTo>
                    <a:pt x="77" y="106"/>
                    <a:pt x="77" y="106"/>
                    <a:pt x="77" y="106"/>
                  </a:cubicBezTo>
                  <a:cubicBezTo>
                    <a:pt x="25" y="53"/>
                    <a:pt x="25" y="53"/>
                    <a:pt x="25" y="53"/>
                  </a:cubicBezTo>
                  <a:cubicBezTo>
                    <a:pt x="66" y="12"/>
                    <a:pt x="66" y="12"/>
                    <a:pt x="66" y="12"/>
                  </a:cubicBezTo>
                  <a:cubicBezTo>
                    <a:pt x="67" y="10"/>
                    <a:pt x="70" y="8"/>
                    <a:pt x="73" y="8"/>
                  </a:cubicBezTo>
                  <a:cubicBezTo>
                    <a:pt x="119" y="8"/>
                    <a:pt x="119" y="8"/>
                    <a:pt x="119" y="8"/>
                  </a:cubicBezTo>
                  <a:cubicBezTo>
                    <a:pt x="121" y="8"/>
                    <a:pt x="122" y="9"/>
                    <a:pt x="122" y="11"/>
                  </a:cubicBezTo>
                  <a:lnTo>
                    <a:pt x="122" y="57"/>
                  </a:lnTo>
                  <a:close/>
                </a:path>
              </a:pathLst>
            </a:custGeom>
            <a:solidFill>
              <a:schemeClr val="accent1"/>
            </a:solidFill>
            <a:ln w="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grpSp>
      <p:sp>
        <p:nvSpPr>
          <p:cNvPr id="19" name="文本框 21"/>
          <p:cNvSpPr txBox="1"/>
          <p:nvPr/>
        </p:nvSpPr>
        <p:spPr>
          <a:xfrm>
            <a:off x="3607954" y="2650314"/>
            <a:ext cx="8247105" cy="2439129"/>
          </a:xfrm>
          <a:prstGeom prst="rect">
            <a:avLst/>
          </a:prstGeom>
          <a:noFill/>
        </p:spPr>
        <p:txBody>
          <a:bodyPr wrap="square" rtlCol="0">
            <a:spAutoFit/>
          </a:bodyPr>
          <a:lstStyle/>
          <a:p>
            <a:pPr marL="0" marR="0" lvl="0" indent="0" algn="l" defTabSz="592148" rtl="0" eaLnBrk="1" fontAlgn="auto" latinLnBrk="0" hangingPunct="1">
              <a:lnSpc>
                <a:spcPct val="90000"/>
              </a:lnSpc>
              <a:spcBef>
                <a:spcPts val="0"/>
              </a:spcBef>
              <a:spcAft>
                <a:spcPct val="35000"/>
              </a:spcAft>
              <a:buClrTx/>
              <a:buSzTx/>
              <a:buFontTx/>
              <a:buNone/>
              <a:tabLst/>
              <a:defRPr/>
            </a:pPr>
            <a:r>
              <a:rPr kumimoji="0" lang="en-US" altLang="zh-CN" sz="1400" b="1" i="0" u="none" strike="noStrike" kern="1200" cap="none" spc="0" normalizeH="0" baseline="0" noProof="0" dirty="0">
                <a:ln>
                  <a:noFill/>
                </a:ln>
                <a:solidFill>
                  <a:srgbClr val="820000"/>
                </a:solidFill>
                <a:effectLst/>
                <a:uLnTx/>
                <a:uFillTx/>
                <a:latin typeface="微软雅黑" pitchFamily="34" charset="-122"/>
                <a:ea typeface="微软雅黑" pitchFamily="34" charset="-122"/>
                <a:cs typeface="+mn-cs"/>
              </a:rPr>
              <a:t>Customer Value &amp; Huawei Value: </a:t>
            </a:r>
          </a:p>
          <a:p>
            <a:pPr marL="0" marR="0" lvl="0" indent="0" algn="l" defTabSz="592148" rtl="0" eaLnBrk="1" fontAlgn="auto" latinLnBrk="0" hangingPunct="1">
              <a:lnSpc>
                <a:spcPct val="90000"/>
              </a:lnSpc>
              <a:spcBef>
                <a:spcPts val="0"/>
              </a:spcBef>
              <a:spcAft>
                <a:spcPct val="35000"/>
              </a:spcAft>
              <a:buClrTx/>
              <a:buSzTx/>
              <a:buFontTx/>
              <a:buNone/>
              <a:tabLst/>
              <a:defRPr/>
            </a:pPr>
            <a:r>
              <a:rPr kumimoji="0" lang="en-US" sz="1200" b="0" i="0" u="sng" strike="noStrike" kern="1200" cap="none" spc="0" normalizeH="0" baseline="0" noProof="0" dirty="0">
                <a:ln>
                  <a:noFill/>
                </a:ln>
                <a:solidFill>
                  <a:prstClr val="black"/>
                </a:solidFill>
                <a:effectLst/>
                <a:uLnTx/>
                <a:uFillTx/>
                <a:latin typeface="Calibri" panose="020F0502020204030204"/>
                <a:ea typeface="+mn-ea"/>
                <a:cs typeface="+mn-cs"/>
              </a:rPr>
              <a:t>Strong Technical Background with Deep Understanding of Huawei </a:t>
            </a:r>
            <a:r>
              <a:rPr lang="en-US" sz="1200" u="sng" dirty="0">
                <a:solidFill>
                  <a:prstClr val="black"/>
                </a:solidFill>
                <a:latin typeface="Calibri" panose="020F0502020204030204"/>
              </a:rPr>
              <a:t>Intelligent Computing &amp; Storage Products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200" dirty="0">
                <a:solidFill>
                  <a:prstClr val="black"/>
                </a:solidFill>
                <a:latin typeface="Calibri" panose="020F0502020204030204"/>
              </a:rPr>
              <a:t>Distinguished Technologist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of Futurewei </a:t>
            </a:r>
            <a:r>
              <a:rPr lang="en-US" sz="1200" dirty="0">
                <a:solidFill>
                  <a:prstClr val="black"/>
                </a:solidFill>
                <a:latin typeface="Calibri" panose="020F0502020204030204"/>
              </a:rPr>
              <a:t>Intelligent Computing &amp; Data</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Lab</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200" dirty="0">
                <a:solidFill>
                  <a:prstClr val="black"/>
                </a:solidFill>
                <a:latin typeface="Calibri" panose="020F0502020204030204"/>
              </a:rPr>
              <a:t>8-Year Chief Architect for Huawei IT Hardware &amp; Intelligent Computing, led the many products architecture designs including OSCA E9000 Converged Blade Server, Atlas 5500 Heterogeneous Computing Platform. Atlas 500 Intelligent Edge, and PANGEA V5 All Intelligent, All NVMe Flash, All IP &amp; Scale at Will Storage System Hardware Architecture, etc.</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lvl="0" indent="-171450">
              <a:buFont typeface="Wingdings" panose="05000000000000000000" pitchFamily="2" charset="2"/>
              <a:buChar char="ü"/>
            </a:pPr>
            <a:r>
              <a:rPr lang="en-US" sz="1200" dirty="0">
                <a:solidFill>
                  <a:prstClr val="black"/>
                </a:solidFill>
                <a:latin typeface="Calibri" panose="020F0502020204030204"/>
              </a:rPr>
              <a:t>13-Year Working experiences at Huawei/Futurewei, many years experiences of overseeing IT Hardware Technology &amp; Product strategic planning and development, one of initiators of Huawei Converged Infrastructure, Hyper Converged Infrastructure, Heterogeneous Computing,  CE12800 Data Center Switch &amp; </a:t>
            </a:r>
            <a:r>
              <a:rPr lang="en-US" sz="1200" dirty="0">
                <a:solidFill>
                  <a:prstClr val="black"/>
                </a:solidFill>
              </a:rPr>
              <a:t>PANGEA  All Intelligent, All NVMe Flash, All IP &amp; Scale at Will Storage System</a:t>
            </a:r>
            <a:endParaRPr lang="en-US" sz="1200" dirty="0">
              <a:solidFill>
                <a:prstClr val="black"/>
              </a:solidFill>
              <a:latin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30-Year Hands-on Experiences in Data Center Compute, Networking and Storage, HPC, Heterogeneous/Intelligent Computing, Wireline and Wireless Networking System Architecture Design &amp; Product Development</a:t>
            </a:r>
          </a:p>
        </p:txBody>
      </p:sp>
      <p:pic>
        <p:nvPicPr>
          <p:cNvPr id="3" name="Picture 2" descr="A person wearing a suit and tie&#10;&#10;Description automatically generated">
            <a:extLst>
              <a:ext uri="{FF2B5EF4-FFF2-40B4-BE49-F238E27FC236}">
                <a16:creationId xmlns:a16="http://schemas.microsoft.com/office/drawing/2014/main" id="{817A17DF-C8E3-401D-A302-2C4718A98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653" y="584760"/>
            <a:ext cx="2028165" cy="2155723"/>
          </a:xfrm>
          <a:prstGeom prst="rect">
            <a:avLst/>
          </a:prstGeom>
        </p:spPr>
      </p:pic>
      <p:sp>
        <p:nvSpPr>
          <p:cNvPr id="21" name="文本框 23">
            <a:extLst>
              <a:ext uri="{FF2B5EF4-FFF2-40B4-BE49-F238E27FC236}">
                <a16:creationId xmlns:a16="http://schemas.microsoft.com/office/drawing/2014/main" id="{8776360A-7D0B-43E8-BB39-9754FC4BA1E8}"/>
              </a:ext>
            </a:extLst>
          </p:cNvPr>
          <p:cNvSpPr txBox="1"/>
          <p:nvPr/>
        </p:nvSpPr>
        <p:spPr>
          <a:xfrm>
            <a:off x="162524" y="3181262"/>
            <a:ext cx="3093317" cy="3477875"/>
          </a:xfrm>
          <a:prstGeom prst="rect">
            <a:avLst/>
          </a:prstGeom>
          <a:noFill/>
        </p:spPr>
        <p:txBody>
          <a:bodyPr wrap="square" rtlCol="0">
            <a:spAutoFit/>
          </a:bodyPr>
          <a:lstStyle/>
          <a:p>
            <a:pPr>
              <a:spcBef>
                <a:spcPts val="600"/>
              </a:spcBef>
              <a:spcAft>
                <a:spcPts val="600"/>
              </a:spcAft>
            </a:pPr>
            <a:r>
              <a:rPr lang="en-US" sz="1200" b="1" dirty="0">
                <a:solidFill>
                  <a:prstClr val="black"/>
                </a:solidFill>
                <a:latin typeface="Arial" panose="020B0604020202020204" pitchFamily="34" charset="0"/>
                <a:cs typeface="Arial" panose="020B0604020202020204" pitchFamily="34" charset="0"/>
              </a:rPr>
              <a:t>ID: 00073765</a:t>
            </a:r>
            <a:endParaRPr lang="en-US" sz="1200" dirty="0">
              <a:solidFill>
                <a:prstClr val="black"/>
              </a:solidFill>
              <a:latin typeface="Arial" panose="020B0604020202020204" pitchFamily="34" charset="0"/>
              <a:cs typeface="Arial" panose="020B0604020202020204" pitchFamily="34" charset="0"/>
            </a:endParaRPr>
          </a:p>
          <a:p>
            <a:pPr>
              <a:spcBef>
                <a:spcPts val="600"/>
              </a:spcBef>
              <a:spcAft>
                <a:spcPts val="600"/>
              </a:spcAft>
            </a:pPr>
            <a:r>
              <a:rPr lang="en-US" sz="1200" dirty="0">
                <a:solidFill>
                  <a:prstClr val="black"/>
                </a:solidFill>
                <a:latin typeface="Arial" panose="020B0604020202020204" pitchFamily="34" charset="0"/>
                <a:cs typeface="Arial" panose="020B0604020202020204" pitchFamily="34" charset="0"/>
              </a:rPr>
              <a:t>Distinguished Technologist</a:t>
            </a:r>
          </a:p>
          <a:p>
            <a:pPr>
              <a:spcBef>
                <a:spcPts val="600"/>
              </a:spcBef>
              <a:spcAft>
                <a:spcPts val="300"/>
              </a:spcAft>
            </a:pPr>
            <a:r>
              <a:rPr lang="en-US" sz="1200" b="1" dirty="0">
                <a:solidFill>
                  <a:prstClr val="black"/>
                </a:solidFill>
                <a:latin typeface="Arial" panose="020B0604020202020204" pitchFamily="34" charset="0"/>
                <a:cs typeface="Arial" panose="020B0604020202020204" pitchFamily="34" charset="0"/>
              </a:rPr>
              <a:t>Speciality: </a:t>
            </a:r>
          </a:p>
          <a:p>
            <a:pPr>
              <a:spcAft>
                <a:spcPts val="600"/>
              </a:spcAft>
            </a:pPr>
            <a:r>
              <a:rPr lang="en-US" sz="1000" dirty="0">
                <a:solidFill>
                  <a:prstClr val="black"/>
                </a:solidFill>
                <a:latin typeface="Arial" panose="020B0604020202020204" pitchFamily="34" charset="0"/>
                <a:cs typeface="Arial" panose="020B0604020202020204" pitchFamily="34" charset="0"/>
              </a:rPr>
              <a:t>X86 &amp; ARM64 Computing &amp; Servers</a:t>
            </a:r>
          </a:p>
          <a:p>
            <a:pPr>
              <a:spcAft>
                <a:spcPts val="600"/>
              </a:spcAft>
            </a:pPr>
            <a:r>
              <a:rPr lang="en-US" sz="1000" dirty="0">
                <a:solidFill>
                  <a:prstClr val="black"/>
                </a:solidFill>
                <a:latin typeface="Arial" panose="020B0604020202020204" pitchFamily="34" charset="0"/>
                <a:cs typeface="Arial" panose="020B0604020202020204" pitchFamily="34" charset="0"/>
              </a:rPr>
              <a:t>HPC System Hardware &amp; Software Stacks</a:t>
            </a:r>
          </a:p>
          <a:p>
            <a:pPr>
              <a:spcAft>
                <a:spcPts val="600"/>
              </a:spcAft>
            </a:pPr>
            <a:r>
              <a:rPr lang="en-US" sz="1000" dirty="0">
                <a:solidFill>
                  <a:prstClr val="black"/>
                </a:solidFill>
                <a:latin typeface="Arial" panose="020B0604020202020204" pitchFamily="34" charset="0"/>
                <a:cs typeface="Arial" panose="020B0604020202020204" pitchFamily="34" charset="0"/>
              </a:rPr>
              <a:t>AI Deep Learning Training &amp; Inferencing System &amp; Optimization</a:t>
            </a:r>
          </a:p>
          <a:p>
            <a:pPr>
              <a:spcAft>
                <a:spcPts val="600"/>
              </a:spcAft>
            </a:pPr>
            <a:r>
              <a:rPr lang="en-US" sz="1000" dirty="0">
                <a:solidFill>
                  <a:prstClr val="black"/>
                </a:solidFill>
                <a:latin typeface="Arial" panose="020B0604020202020204" pitchFamily="34" charset="0"/>
                <a:cs typeface="Arial" panose="020B0604020202020204" pitchFamily="34" charset="0"/>
              </a:rPr>
              <a:t>HCI &amp; Storage Hardware System Architecture</a:t>
            </a:r>
          </a:p>
          <a:p>
            <a:pPr>
              <a:spcAft>
                <a:spcPts val="600"/>
              </a:spcAft>
            </a:pPr>
            <a:r>
              <a:rPr lang="en-US" sz="1000" dirty="0">
                <a:solidFill>
                  <a:prstClr val="black"/>
                </a:solidFill>
                <a:latin typeface="Arial" panose="020B0604020202020204" pitchFamily="34" charset="0"/>
                <a:cs typeface="Arial" panose="020B0604020202020204" pitchFamily="34" charset="0"/>
              </a:rPr>
              <a:t>Data Center Networking Architecture</a:t>
            </a:r>
          </a:p>
          <a:p>
            <a:pPr>
              <a:spcAft>
                <a:spcPts val="300"/>
              </a:spcAft>
            </a:pPr>
            <a:r>
              <a:rPr lang="en-US" sz="1200" b="1" dirty="0">
                <a:solidFill>
                  <a:prstClr val="black"/>
                </a:solidFill>
                <a:latin typeface="Arial" panose="020B0604020202020204" pitchFamily="34" charset="0"/>
                <a:cs typeface="Arial" panose="020B0604020202020204" pitchFamily="34" charset="0"/>
              </a:rPr>
              <a:t>Dept.: </a:t>
            </a:r>
          </a:p>
          <a:p>
            <a:pPr>
              <a:spcAft>
                <a:spcPts val="600"/>
              </a:spcAft>
            </a:pPr>
            <a:r>
              <a:rPr lang="en-US" sz="1000" dirty="0">
                <a:solidFill>
                  <a:prstClr val="black"/>
                </a:solidFill>
                <a:latin typeface="Arial" panose="020B0604020202020204" pitchFamily="34" charset="0"/>
                <a:cs typeface="Arial" panose="020B0604020202020204" pitchFamily="34" charset="0"/>
              </a:rPr>
              <a:t>Futurewei Intelligent Computing and Data Lab</a:t>
            </a:r>
          </a:p>
          <a:p>
            <a:pPr>
              <a:spcAft>
                <a:spcPts val="600"/>
              </a:spcAft>
            </a:pPr>
            <a:r>
              <a:rPr lang="en-US" sz="1200" b="1" dirty="0">
                <a:solidFill>
                  <a:prstClr val="black"/>
                </a:solidFill>
                <a:latin typeface="Arial" panose="020B0604020202020204" pitchFamily="34" charset="0"/>
                <a:cs typeface="Arial" panose="020B0604020202020204" pitchFamily="34" charset="0"/>
              </a:rPr>
              <a:t>Communication Level : </a:t>
            </a:r>
          </a:p>
          <a:p>
            <a:r>
              <a:rPr lang="en-US" sz="1000" dirty="0">
                <a:solidFill>
                  <a:prstClr val="black"/>
                </a:solidFill>
                <a:latin typeface="Arial" panose="020B0604020202020204" pitchFamily="34" charset="0"/>
                <a:cs typeface="Arial" panose="020B0604020202020204" pitchFamily="34" charset="0"/>
              </a:rPr>
              <a:t>CxO, VP, Strategy Manager, Architect, HW/SW Engineer, Procurement/Sales Team, Consulting Company, etc. </a:t>
            </a:r>
          </a:p>
        </p:txBody>
      </p:sp>
    </p:spTree>
    <p:extLst>
      <p:ext uri="{BB962C8B-B14F-4D97-AF65-F5344CB8AC3E}">
        <p14:creationId xmlns:p14="http://schemas.microsoft.com/office/powerpoint/2010/main" val="162492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a:xfrm>
            <a:off x="554109" y="2533252"/>
            <a:ext cx="9690038" cy="2292309"/>
          </a:xfrm>
        </p:spPr>
        <p:txBody>
          <a:bodyPr/>
          <a:lstStyle/>
          <a:p>
            <a:pPr>
              <a:lnSpc>
                <a:spcPct val="120000"/>
              </a:lnSpc>
            </a:pPr>
            <a:r>
              <a:rPr lang="en-US" sz="3200" b="1" dirty="0"/>
              <a:t>Open Ecosystem &amp; Innovation to Automate the Data-Driven Information Infrastructure</a:t>
            </a:r>
            <a:br>
              <a:rPr lang="en-US" sz="2800" dirty="0"/>
            </a:br>
            <a:br>
              <a:rPr lang="en-US" sz="2800" i="1" dirty="0"/>
            </a:br>
            <a:r>
              <a:rPr lang="en-US" sz="2000" i="1" dirty="0"/>
              <a:t>Boston Storage Solution Group</a:t>
            </a:r>
            <a:br>
              <a:rPr lang="en-US" sz="2000" i="1" dirty="0"/>
            </a:br>
            <a:r>
              <a:rPr lang="en-US" sz="2000" i="1" dirty="0"/>
              <a:t>May 2020</a:t>
            </a:r>
          </a:p>
        </p:txBody>
      </p:sp>
    </p:spTree>
    <p:extLst>
      <p:ext uri="{BB962C8B-B14F-4D97-AF65-F5344CB8AC3E}">
        <p14:creationId xmlns:p14="http://schemas.microsoft.com/office/powerpoint/2010/main" val="3764734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title"/>
          </p:nvPr>
        </p:nvSpPr>
        <p:spPr>
          <a:xfrm>
            <a:off x="831850" y="1709738"/>
            <a:ext cx="10515600" cy="2852737"/>
          </a:xfrm>
        </p:spPr>
        <p:txBody>
          <a:bodyPr anchor="b">
            <a:normAutofit/>
          </a:bodyPr>
          <a:lstStyle/>
          <a:p>
            <a:r>
              <a:rPr lang="en-US" i="1"/>
              <a:t>Huawei’s Ecosystem Philosophy and Effort</a:t>
            </a:r>
          </a:p>
        </p:txBody>
      </p:sp>
      <p:sp>
        <p:nvSpPr>
          <p:cNvPr id="17" name="Text Placeholder 2">
            <a:extLst>
              <a:ext uri="{FF2B5EF4-FFF2-40B4-BE49-F238E27FC236}">
                <a16:creationId xmlns:a16="http://schemas.microsoft.com/office/drawing/2014/main" id="{B92EA1ED-91E4-479E-AB76-3F0ADDF12672}"/>
              </a:ext>
            </a:extLst>
          </p:cNvPr>
          <p:cNvSpPr>
            <a:spLocks noGrp="1"/>
          </p:cNvSpPr>
          <p:nvPr>
            <p:ph type="body" idx="1"/>
          </p:nvPr>
        </p:nvSpPr>
        <p:spPr>
          <a:xfrm>
            <a:off x="831850" y="4589463"/>
            <a:ext cx="10515600" cy="1500187"/>
          </a:xfrm>
        </p:spPr>
        <p:txBody>
          <a:bodyPr/>
          <a:lstStyle/>
          <a:p>
            <a:endParaRPr lang="en-US"/>
          </a:p>
        </p:txBody>
      </p:sp>
      <p:sp>
        <p:nvSpPr>
          <p:cNvPr id="19" name="Footer Placeholder 3">
            <a:extLst>
              <a:ext uri="{FF2B5EF4-FFF2-40B4-BE49-F238E27FC236}">
                <a16:creationId xmlns:a16="http://schemas.microsoft.com/office/drawing/2014/main" id="{48D398E6-6B2F-4E3B-96B7-B5368EEBB593}"/>
              </a:ext>
            </a:extLst>
          </p:cNvPr>
          <p:cNvSpPr>
            <a:spLocks noGrp="1"/>
          </p:cNvSpPr>
          <p:nvPr>
            <p:ph type="ftr" sz="quarter" idx="11"/>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lang="en-US"/>
          </a:p>
        </p:txBody>
      </p:sp>
      <p:sp>
        <p:nvSpPr>
          <p:cNvPr id="21" name="Slide Number Placeholder 4">
            <a:extLst>
              <a:ext uri="{FF2B5EF4-FFF2-40B4-BE49-F238E27FC236}">
                <a16:creationId xmlns:a16="http://schemas.microsoft.com/office/drawing/2014/main" id="{AB64D805-D63D-49D4-A597-2694DAAF78A0}"/>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B917CB5-27BD-4ECA-9D86-80D4B900A204}" type="slidenum">
              <a:rPr lang="en-US" smtClean="0"/>
              <a:pPr>
                <a:spcAft>
                  <a:spcPts val="600"/>
                </a:spcAft>
              </a:pPr>
              <a:t>7</a:t>
            </a:fld>
            <a:endParaRPr lang="en-US"/>
          </a:p>
        </p:txBody>
      </p:sp>
    </p:spTree>
    <p:extLst>
      <p:ext uri="{BB962C8B-B14F-4D97-AF65-F5344CB8AC3E}">
        <p14:creationId xmlns:p14="http://schemas.microsoft.com/office/powerpoint/2010/main" val="3205954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F99C6-0843-46B8-95A0-E113A635D819}"/>
              </a:ext>
            </a:extLst>
          </p:cNvPr>
          <p:cNvSpPr>
            <a:spLocks noGrp="1"/>
          </p:cNvSpPr>
          <p:nvPr>
            <p:ph type="title"/>
          </p:nvPr>
        </p:nvSpPr>
        <p:spPr>
          <a:xfrm>
            <a:off x="542441" y="-34045"/>
            <a:ext cx="10515600" cy="1134161"/>
          </a:xfrm>
        </p:spPr>
        <p:txBody>
          <a:bodyPr/>
          <a:lstStyle/>
          <a:p>
            <a:r>
              <a:rPr lang="en-US" i="1"/>
              <a:t>Huawei’s Ecosystem Philosophy and Effort</a:t>
            </a:r>
          </a:p>
        </p:txBody>
      </p:sp>
      <p:sp>
        <p:nvSpPr>
          <p:cNvPr id="3" name="Content Placeholder 2">
            <a:extLst>
              <a:ext uri="{FF2B5EF4-FFF2-40B4-BE49-F238E27FC236}">
                <a16:creationId xmlns:a16="http://schemas.microsoft.com/office/drawing/2014/main" id="{0498A402-432B-421B-85FF-68A1ECED72D8}"/>
              </a:ext>
            </a:extLst>
          </p:cNvPr>
          <p:cNvSpPr>
            <a:spLocks noGrp="1"/>
          </p:cNvSpPr>
          <p:nvPr>
            <p:ph idx="1"/>
          </p:nvPr>
        </p:nvSpPr>
        <p:spPr>
          <a:xfrm>
            <a:off x="542441" y="1542840"/>
            <a:ext cx="11158779" cy="4351338"/>
          </a:xfrm>
        </p:spPr>
        <p:txBody>
          <a:bodyPr vert="horz" lIns="91440" tIns="45720" rIns="91440" bIns="45720" rtlCol="0" anchor="t">
            <a:normAutofit/>
          </a:bodyPr>
          <a:lstStyle/>
          <a:p>
            <a:pPr marL="0" indent="0">
              <a:buNone/>
            </a:pPr>
            <a:r>
              <a:rPr lang="en-US" b="1" dirty="0"/>
              <a:t>Key Messages</a:t>
            </a:r>
            <a:endParaRPr lang="en-US" dirty="0"/>
          </a:p>
          <a:p>
            <a:r>
              <a:rPr lang="en-US" dirty="0">
                <a:ea typeface="+mn-lt"/>
                <a:cs typeface="+mn-lt"/>
              </a:rPr>
              <a:t>Ecosystem is important to the growth of any business</a:t>
            </a:r>
            <a:r>
              <a:rPr lang="en-US" dirty="0">
                <a:ea typeface="Microsoft YaHei Light"/>
                <a:cs typeface="+mn-lt"/>
              </a:rPr>
              <a:t>, </a:t>
            </a:r>
            <a:r>
              <a:rPr lang="en-US" dirty="0"/>
              <a:t>creating opportunities for innovation together with new challenges</a:t>
            </a:r>
            <a:endParaRPr lang="en-US" dirty="0">
              <a:cs typeface="Arial"/>
            </a:endParaRPr>
          </a:p>
          <a:p>
            <a:endParaRPr lang="en-US" dirty="0">
              <a:cs typeface="Arial"/>
            </a:endParaRPr>
          </a:p>
          <a:p>
            <a:r>
              <a:rPr lang="en-US" dirty="0"/>
              <a:t>Huawei has invested billions in building ecosystems, establishing principles and guidelines to grow successful ecosystems</a:t>
            </a:r>
            <a:endParaRPr lang="en-US" dirty="0">
              <a:cs typeface="Arial"/>
            </a:endParaRPr>
          </a:p>
          <a:p>
            <a:endParaRPr lang="en-US" dirty="0">
              <a:cs typeface="Arial"/>
            </a:endParaRPr>
          </a:p>
          <a:p>
            <a:r>
              <a:rPr lang="en-US" dirty="0">
                <a:cs typeface="Arial"/>
              </a:rPr>
              <a:t>Huawei open source participation has contributed to the rise of many popular open source projects, and has been critical to the success of Huawei ecosystem development </a:t>
            </a:r>
          </a:p>
        </p:txBody>
      </p:sp>
      <p:sp>
        <p:nvSpPr>
          <p:cNvPr id="4" name="Footer Placeholder 3">
            <a:extLst>
              <a:ext uri="{FF2B5EF4-FFF2-40B4-BE49-F238E27FC236}">
                <a16:creationId xmlns:a16="http://schemas.microsoft.com/office/drawing/2014/main" id="{E0CA4D17-2223-42C7-9D58-E094DA2A0754}"/>
              </a:ext>
            </a:extLst>
          </p:cNvPr>
          <p:cNvSpPr>
            <a:spLocks noGrp="1"/>
          </p:cNvSpPr>
          <p:nvPr>
            <p:ph type="ftr" sz="quarter" idx="11"/>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
        <p:nvSpPr>
          <p:cNvPr id="5" name="Slide Number Placeholder 4">
            <a:extLst>
              <a:ext uri="{FF2B5EF4-FFF2-40B4-BE49-F238E27FC236}">
                <a16:creationId xmlns:a16="http://schemas.microsoft.com/office/drawing/2014/main" id="{7D053C56-2ADD-4A34-A479-7B35F7456EA2}"/>
              </a:ext>
            </a:extLst>
          </p:cNvPr>
          <p:cNvSpPr>
            <a:spLocks noGrp="1"/>
          </p:cNvSpPr>
          <p:nvPr>
            <p:ph type="sldNum" sz="quarter" idx="12"/>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pPr/>
              <a:t>8</a:t>
            </a:fld>
            <a:endParaRPr lang="en-US"/>
          </a:p>
        </p:txBody>
      </p:sp>
      <p:graphicFrame>
        <p:nvGraphicFramePr>
          <p:cNvPr id="7" name="Diagram 6">
            <a:extLst>
              <a:ext uri="{FF2B5EF4-FFF2-40B4-BE49-F238E27FC236}">
                <a16:creationId xmlns:a16="http://schemas.microsoft.com/office/drawing/2014/main" id="{034C35C9-F9FD-43F8-B5AE-41DA26E59D78}"/>
              </a:ext>
            </a:extLst>
          </p:cNvPr>
          <p:cNvGraphicFramePr/>
          <p:nvPr>
            <p:extLst>
              <p:ext uri="{D42A27DB-BD31-4B8C-83A1-F6EECF244321}">
                <p14:modId xmlns:p14="http://schemas.microsoft.com/office/powerpoint/2010/main" val="3481294217"/>
              </p:ext>
            </p:extLst>
          </p:nvPr>
        </p:nvGraphicFramePr>
        <p:xfrm>
          <a:off x="0" y="6294420"/>
          <a:ext cx="5867400" cy="37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9188805"/>
      </p:ext>
    </p:extLst>
  </p:cSld>
  <p:clrMapOvr>
    <a:masterClrMapping/>
  </p:clrMapOvr>
  <mc:AlternateContent xmlns:mc="http://schemas.openxmlformats.org/markup-compatibility/2006" xmlns:p14="http://schemas.microsoft.com/office/powerpoint/2010/main">
    <mc:Choice Requires="p14">
      <p:transition spd="slow" p14:dur="2000" advTm="124008"/>
    </mc:Choice>
    <mc:Fallback xmlns="">
      <p:transition spd="slow" advTm="1240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366110-D807-E246-91ED-6C25829DCB7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5" name="TextBox 4">
            <a:extLst>
              <a:ext uri="{FF2B5EF4-FFF2-40B4-BE49-F238E27FC236}">
                <a16:creationId xmlns:a16="http://schemas.microsoft.com/office/drawing/2014/main" id="{D4B1FA06-9367-CF49-B891-0BD3DA630F95}"/>
              </a:ext>
            </a:extLst>
          </p:cNvPr>
          <p:cNvSpPr txBox="1"/>
          <p:nvPr/>
        </p:nvSpPr>
        <p:spPr>
          <a:xfrm>
            <a:off x="573028" y="1155413"/>
            <a:ext cx="4886851" cy="584775"/>
          </a:xfrm>
          <a:prstGeom prst="rect">
            <a:avLst/>
          </a:prstGeom>
          <a:noFill/>
        </p:spPr>
        <p:txBody>
          <a:bodyPr wrap="none" rtlCol="0">
            <a:spAutoFit/>
          </a:bodyPr>
          <a:lstStyle/>
          <a:p>
            <a:r>
              <a:rPr lang="en-US" sz="3200">
                <a:solidFill>
                  <a:schemeClr val="bg1"/>
                </a:solidFill>
              </a:rPr>
              <a:t>NOKIA’s Burning Platform</a:t>
            </a:r>
          </a:p>
        </p:txBody>
      </p:sp>
      <p:sp>
        <p:nvSpPr>
          <p:cNvPr id="13" name="Rectangle 12">
            <a:extLst>
              <a:ext uri="{FF2B5EF4-FFF2-40B4-BE49-F238E27FC236}">
                <a16:creationId xmlns:a16="http://schemas.microsoft.com/office/drawing/2014/main" id="{97F64F8E-3F6E-BD4F-B47B-343D4148B729}"/>
              </a:ext>
            </a:extLst>
          </p:cNvPr>
          <p:cNvSpPr/>
          <p:nvPr/>
        </p:nvSpPr>
        <p:spPr>
          <a:xfrm>
            <a:off x="573028" y="1851054"/>
            <a:ext cx="7815598" cy="1564467"/>
          </a:xfrm>
          <a:prstGeom prst="rect">
            <a:avLst/>
          </a:prstGeom>
        </p:spPr>
        <p:txBody>
          <a:bodyPr wrap="square">
            <a:spAutoFit/>
          </a:bodyPr>
          <a:lstStyle/>
          <a:p>
            <a:r>
              <a:rPr lang="en-US">
                <a:solidFill>
                  <a:schemeClr val="bg1"/>
                </a:solidFill>
              </a:rPr>
              <a:t>In February 2011, Nokia CEO Stephen </a:t>
            </a:r>
            <a:r>
              <a:rPr lang="en-US" err="1">
                <a:solidFill>
                  <a:schemeClr val="bg1"/>
                </a:solidFill>
              </a:rPr>
              <a:t>Elop</a:t>
            </a:r>
            <a:r>
              <a:rPr lang="en-US">
                <a:solidFill>
                  <a:schemeClr val="bg1"/>
                </a:solidFill>
              </a:rPr>
              <a:t> wrote an email likens Nokia’s situation to “a man on a burning oil platform”  </a:t>
            </a:r>
          </a:p>
          <a:p>
            <a:endParaRPr lang="en-US">
              <a:solidFill>
                <a:schemeClr val="bg1"/>
              </a:solidFill>
            </a:endParaRPr>
          </a:p>
          <a:p>
            <a:pPr marL="342900" indent="-342900">
              <a:buFont typeface="Arial" panose="020B0604020202020204" pitchFamily="34" charset="0"/>
              <a:buChar char="•"/>
            </a:pPr>
            <a:r>
              <a:rPr lang="en-US">
                <a:solidFill>
                  <a:schemeClr val="bg1"/>
                </a:solidFill>
              </a:rPr>
              <a:t>Market share shrunk from 48% in 2007 to 24% 2011</a:t>
            </a:r>
          </a:p>
          <a:p>
            <a:pPr marL="342900" indent="-342900">
              <a:lnSpc>
                <a:spcPct val="150000"/>
              </a:lnSpc>
              <a:buFont typeface="Arial" panose="020B0604020202020204" pitchFamily="34" charset="0"/>
              <a:buChar char="•"/>
            </a:pPr>
            <a:r>
              <a:rPr lang="en-US">
                <a:solidFill>
                  <a:schemeClr val="bg1"/>
                </a:solidFill>
              </a:rPr>
              <a:t>Market cap down from €110B in 2007 to €14.8B by May 2012</a:t>
            </a:r>
          </a:p>
        </p:txBody>
      </p:sp>
      <p:sp>
        <p:nvSpPr>
          <p:cNvPr id="3" name="Rectangle 2">
            <a:extLst>
              <a:ext uri="{FF2B5EF4-FFF2-40B4-BE49-F238E27FC236}">
                <a16:creationId xmlns:a16="http://schemas.microsoft.com/office/drawing/2014/main" id="{7DD65D6E-2DCB-324F-AFB6-B8E8E2BB5A01}"/>
              </a:ext>
            </a:extLst>
          </p:cNvPr>
          <p:cNvSpPr/>
          <p:nvPr/>
        </p:nvSpPr>
        <p:spPr>
          <a:xfrm>
            <a:off x="573028" y="4256106"/>
            <a:ext cx="6785768" cy="1200329"/>
          </a:xfrm>
          <a:prstGeom prst="rect">
            <a:avLst/>
          </a:prstGeom>
        </p:spPr>
        <p:txBody>
          <a:bodyPr wrap="square">
            <a:spAutoFit/>
          </a:bodyPr>
          <a:lstStyle/>
          <a:p>
            <a:r>
              <a:rPr lang="en-US" sz="2400">
                <a:solidFill>
                  <a:schemeClr val="bg1"/>
                </a:solidFill>
              </a:rPr>
              <a:t>“Our competitors aren’t taking market share with devices, </a:t>
            </a:r>
            <a:r>
              <a:rPr lang="en-US" sz="2400">
                <a:solidFill>
                  <a:schemeClr val="accent5"/>
                </a:solidFill>
              </a:rPr>
              <a:t>they are taking market share with an entire ecosystem</a:t>
            </a:r>
            <a:r>
              <a:rPr lang="en-US" sz="2400" b="1">
                <a:solidFill>
                  <a:schemeClr val="bg1"/>
                </a:solidFill>
              </a:rPr>
              <a:t>.</a:t>
            </a:r>
            <a:r>
              <a:rPr lang="en-US" sz="2400">
                <a:solidFill>
                  <a:schemeClr val="bg1"/>
                </a:solidFill>
              </a:rPr>
              <a:t>” - Nokia CEO Stephen </a:t>
            </a:r>
            <a:r>
              <a:rPr lang="en-US" sz="2400" err="1">
                <a:solidFill>
                  <a:schemeClr val="bg1"/>
                </a:solidFill>
              </a:rPr>
              <a:t>Elop</a:t>
            </a:r>
            <a:endParaRPr lang="en-US" sz="2400">
              <a:solidFill>
                <a:schemeClr val="bg1"/>
              </a:solidFill>
            </a:endParaRPr>
          </a:p>
        </p:txBody>
      </p:sp>
    </p:spTree>
    <p:extLst>
      <p:ext uri="{BB962C8B-B14F-4D97-AF65-F5344CB8AC3E}">
        <p14:creationId xmlns:p14="http://schemas.microsoft.com/office/powerpoint/2010/main" val="1063631381"/>
      </p:ext>
    </p:extLst>
  </p:cSld>
  <p:clrMapOvr>
    <a:masterClrMapping/>
  </p:clrMapOvr>
</p:sld>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2.xml><?xml version="1.0" encoding="utf-8"?>
<a:theme xmlns:a="http://schemas.openxmlformats.org/drawingml/2006/main" name="1_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95203FBB37A2044B6A01EDE15CC450D" ma:contentTypeVersion="12" ma:contentTypeDescription="Create a new document." ma:contentTypeScope="" ma:versionID="93b2011134d4a4f6779764b19b1b5824">
  <xsd:schema xmlns:xsd="http://www.w3.org/2001/XMLSchema" xmlns:xs="http://www.w3.org/2001/XMLSchema" xmlns:p="http://schemas.microsoft.com/office/2006/metadata/properties" xmlns:ns2="91b7cdcb-e07a-4697-9cbd-de75cc76871b" xmlns:ns3="e98f124e-b0bc-49a4-9f96-52185cd001a4" targetNamespace="http://schemas.microsoft.com/office/2006/metadata/properties" ma:root="true" ma:fieldsID="4000d5d8a7cf7dcde0b77186f695819e" ns2:_="" ns3:_="">
    <xsd:import namespace="91b7cdcb-e07a-4697-9cbd-de75cc76871b"/>
    <xsd:import namespace="e98f124e-b0bc-49a4-9f96-52185cd001a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7cdcb-e07a-4697-9cbd-de75cc768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8f124e-b0bc-49a4-9f96-52185cd001a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e98f124e-b0bc-49a4-9f96-52185cd001a4">
      <UserInfo>
        <DisplayName>Hongliang Tang</DisplayName>
        <AccountId>301</AccountId>
        <AccountType/>
      </UserInfo>
      <UserInfo>
        <DisplayName>Ning Wu</DisplayName>
        <AccountId>621</AccountId>
        <AccountType/>
      </UserInfo>
      <UserInfo>
        <DisplayName>Feng (Frank)  Zhang</DisplayName>
        <AccountId>1547</AccountId>
        <AccountType/>
      </UserInfo>
      <UserInfo>
        <DisplayName>Nelson Liao</DisplayName>
        <AccountId>1019</AccountId>
        <AccountType/>
      </UserInfo>
      <UserInfo>
        <DisplayName>Yong Wang</DisplayName>
        <AccountId>753</AccountId>
        <AccountType/>
      </UserInfo>
      <UserInfo>
        <DisplayName>Viona Ouyang</DisplayName>
        <AccountId>1505</AccountId>
        <AccountType/>
      </UserInfo>
      <UserInfo>
        <DisplayName>Steven Tan</DisplayName>
        <AccountId>1121</AccountId>
        <AccountType/>
      </UserInfo>
      <UserInfo>
        <DisplayName>Hui Lei</DisplayName>
        <AccountId>1151</AccountId>
        <AccountType/>
      </UserInfo>
      <UserInfo>
        <DisplayName>Zhihao Tang</DisplayName>
        <AccountId>1079</AccountId>
        <AccountType/>
      </UserInfo>
      <UserInfo>
        <DisplayName>Jinshui Liu</DisplayName>
        <AccountId>164</AccountId>
        <AccountType/>
      </UserInfo>
    </SharedWithUsers>
  </documentManagement>
</p:properties>
</file>

<file path=customXml/itemProps1.xml><?xml version="1.0" encoding="utf-8"?>
<ds:datastoreItem xmlns:ds="http://schemas.openxmlformats.org/officeDocument/2006/customXml" ds:itemID="{AF9169A8-C682-4624-B206-DF855A1723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b7cdcb-e07a-4697-9cbd-de75cc76871b"/>
    <ds:schemaRef ds:uri="e98f124e-b0bc-49a4-9f96-52185cd001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B9DCD7D-927F-4FCD-A86D-495E9CD9E4E9}">
  <ds:schemaRefs>
    <ds:schemaRef ds:uri="http://schemas.microsoft.com/sharepoint/v3/contenttype/forms"/>
  </ds:schemaRefs>
</ds:datastoreItem>
</file>

<file path=customXml/itemProps3.xml><?xml version="1.0" encoding="utf-8"?>
<ds:datastoreItem xmlns:ds="http://schemas.openxmlformats.org/officeDocument/2006/customXml" ds:itemID="{335885C6-6EB0-4859-B848-2E06A4CEFB15}">
  <ds:schemaRefs>
    <ds:schemaRef ds:uri="http://purl.org/dc/elements/1.1/"/>
    <ds:schemaRef ds:uri="http://schemas.openxmlformats.org/package/2006/metadata/core-properties"/>
    <ds:schemaRef ds:uri="e98f124e-b0bc-49a4-9f96-52185cd001a4"/>
    <ds:schemaRef ds:uri="http://schemas.microsoft.com/office/2006/documentManagement/types"/>
    <ds:schemaRef ds:uri="http://schemas.microsoft.com/office/infopath/2007/PartnerControls"/>
    <ds:schemaRef ds:uri="http://www.w3.org/XML/1998/namespace"/>
    <ds:schemaRef ds:uri="http://schemas.microsoft.com/office/2006/metadata/properties"/>
    <ds:schemaRef ds:uri="91b7cdcb-e07a-4697-9cbd-de75cc76871b"/>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TotalTime>
  <Words>2684</Words>
  <Application>Microsoft Office PowerPoint</Application>
  <PresentationFormat>Widescreen</PresentationFormat>
  <Paragraphs>335</Paragraphs>
  <Slides>19</Slides>
  <Notes>18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Akkurat Pro</vt:lpstr>
      <vt:lpstr>Avenir Next</vt:lpstr>
      <vt:lpstr>Avenir Next Demi Bold</vt:lpstr>
      <vt:lpstr>微软雅黑</vt:lpstr>
      <vt:lpstr>微软雅黑</vt:lpstr>
      <vt:lpstr>宋体</vt:lpstr>
      <vt:lpstr>Arial</vt:lpstr>
      <vt:lpstr>Calibri</vt:lpstr>
      <vt:lpstr>Times New Roman</vt:lpstr>
      <vt:lpstr>Wingdings</vt:lpstr>
      <vt:lpstr>BCW</vt:lpstr>
      <vt:lpstr>1_BCW</vt:lpstr>
      <vt:lpstr>Open Ecosystem &amp; Innovation to Automate the Data-Driven Information Infrastructure  Boston Storage Solution Group May 2020</vt:lpstr>
      <vt:lpstr>PowerPoint Presentation</vt:lpstr>
      <vt:lpstr>PowerPoint Presentation</vt:lpstr>
      <vt:lpstr>PowerPoint Presentation</vt:lpstr>
      <vt:lpstr>PowerPoint Presentation</vt:lpstr>
      <vt:lpstr>Open Ecosystem &amp; Innovation to Automate the Data-Driven Information Infrastructure  Boston Storage Solution Group May 2020</vt:lpstr>
      <vt:lpstr>Huawei’s Ecosystem Philosophy and Effort</vt:lpstr>
      <vt:lpstr>Huawei’s Ecosystem Philosophy and Effort</vt:lpstr>
      <vt:lpstr>PowerPoint Presentation</vt:lpstr>
      <vt:lpstr>PowerPoint Presentation</vt:lpstr>
      <vt:lpstr>Huawei Ecosystems</vt:lpstr>
      <vt:lpstr>Building Ecosystem Challenges</vt:lpstr>
      <vt:lpstr>Huawei Ecosystem Development Blueprint</vt:lpstr>
      <vt:lpstr>Development Steps</vt:lpstr>
      <vt:lpstr>What To Develop</vt:lpstr>
      <vt:lpstr>Open Source Principles</vt:lpstr>
      <vt:lpstr>Huawei Open Source Participation</vt:lpstr>
      <vt:lpstr>ARM Powered Hardware and Software Stacks</vt:lpstr>
      <vt:lpstr>ARM Powered Hardware and Software Stacks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Ecosystem &amp; Innovation to automate the Data-Driven Information Infrastructure  Boston Storage Solution Group May 2020</dc:title>
  <dc:creator>Viona Ouyang</dc:creator>
  <cp:lastModifiedBy>Viona Ouyang</cp:lastModifiedBy>
  <cp:revision>6</cp:revision>
  <dcterms:created xsi:type="dcterms:W3CDTF">2020-05-21T06:51:07Z</dcterms:created>
  <dcterms:modified xsi:type="dcterms:W3CDTF">2020-05-29T21:03:51Z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0x010100F95203FBB37A2044B6A01EDE15CC450D</vt:lpwstr>
  </property>
</Properties>
</file>